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 id="2147483648" r:id="rId6"/>
    <p:sldMasterId id="2147483667" r:id="rId7"/>
  </p:sldMasterIdLst>
  <p:notesMasterIdLst>
    <p:notesMasterId r:id="rId22"/>
  </p:notesMasterIdLst>
  <p:handoutMasterIdLst>
    <p:handoutMasterId r:id="rId23"/>
  </p:handoutMasterIdLst>
  <p:sldIdLst>
    <p:sldId id="924" r:id="rId8"/>
    <p:sldId id="922" r:id="rId9"/>
    <p:sldId id="902" r:id="rId10"/>
    <p:sldId id="928" r:id="rId11"/>
    <p:sldId id="380" r:id="rId12"/>
    <p:sldId id="927" r:id="rId13"/>
    <p:sldId id="929" r:id="rId14"/>
    <p:sldId id="382" r:id="rId15"/>
    <p:sldId id="930" r:id="rId16"/>
    <p:sldId id="931" r:id="rId17"/>
    <p:sldId id="932" r:id="rId18"/>
    <p:sldId id="923" r:id="rId19"/>
    <p:sldId id="925" r:id="rId20"/>
    <p:sldId id="330" r:id="rId21"/>
  </p:sldIdLst>
  <p:sldSz cx="12192000" cy="6858000"/>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guide id="3" orient="horz" pos="3521" userDrawn="1">
          <p15:clr>
            <a:srgbClr val="A4A3A4"/>
          </p15:clr>
        </p15:guide>
        <p15:guide id="4" orient="horz" pos="1026" userDrawn="1">
          <p15:clr>
            <a:srgbClr val="A4A3A4"/>
          </p15:clr>
        </p15:guide>
        <p15:guide id="5" orient="horz" pos="70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icole Douglas (Ministry of Health)" initials="NH" lastIdx="7" clrIdx="6">
    <p:extLst>
      <p:ext uri="{19B8F6BF-5375-455C-9EA6-DF929625EA0E}">
        <p15:presenceInfo xmlns:p15="http://schemas.microsoft.com/office/powerpoint/2012/main" userId="S::nicole.douglas_health.nsw.gov.au#ext#@nswgov.onmicrosoft.com::5f28f64c-36ed-4a1d-929f-167929f8bef1" providerId="AD"/>
      </p:ext>
    </p:extLst>
  </p:cmAuthor>
  <p:cmAuthor id="1" name="Paula McLarnon" initials="PM" lastIdx="2" clrIdx="0">
    <p:extLst>
      <p:ext uri="{19B8F6BF-5375-455C-9EA6-DF929625EA0E}">
        <p15:presenceInfo xmlns:p15="http://schemas.microsoft.com/office/powerpoint/2012/main" userId="S::paula.mclarnon@customerservice.nsw.gov.au::61ee953b-1463-4933-836f-ea3a42b72337" providerId="AD"/>
      </p:ext>
    </p:extLst>
  </p:cmAuthor>
  <p:cmAuthor id="8" name="Tomas Canning" initials="TC" lastIdx="8" clrIdx="7">
    <p:extLst>
      <p:ext uri="{19B8F6BF-5375-455C-9EA6-DF929625EA0E}">
        <p15:presenceInfo xmlns:p15="http://schemas.microsoft.com/office/powerpoint/2012/main" userId="S::Tomas.Canning@customerservice.nsw.gov.au::2db4e51e-f80c-49f3-89a0-66e7a77d49de" providerId="AD"/>
      </p:ext>
    </p:extLst>
  </p:cmAuthor>
  <p:cmAuthor id="2" name="Rebeccah Churchward" initials="RC" lastIdx="13" clrIdx="1">
    <p:extLst>
      <p:ext uri="{19B8F6BF-5375-455C-9EA6-DF929625EA0E}">
        <p15:presenceInfo xmlns:p15="http://schemas.microsoft.com/office/powerpoint/2012/main" userId="S::rchurchward@kamber.com.au::b6e529a9-afe9-4a28-a436-56ebc2ae9c16" providerId="AD"/>
      </p:ext>
    </p:extLst>
  </p:cmAuthor>
  <p:cmAuthor id="9" name="Rebeccah Churchward" initials="RC [2]" lastIdx="2" clrIdx="8">
    <p:extLst>
      <p:ext uri="{19B8F6BF-5375-455C-9EA6-DF929625EA0E}">
        <p15:presenceInfo xmlns:p15="http://schemas.microsoft.com/office/powerpoint/2012/main" userId="S::rebeccah_kamber.com.au#ext#@nswgov.onmicrosoft.com::c130110d-927d-4089-8107-abd046ff2074" providerId="AD"/>
      </p:ext>
    </p:extLst>
  </p:cmAuthor>
  <p:cmAuthor id="3" name="Quinn Paynter" initials="QP" lastIdx="1" clrIdx="2">
    <p:extLst>
      <p:ext uri="{19B8F6BF-5375-455C-9EA6-DF929625EA0E}">
        <p15:presenceInfo xmlns:p15="http://schemas.microsoft.com/office/powerpoint/2012/main" userId="S::qpaynter@kamber.com.au::2d774e87-7ecb-4550-b443-444dabad2c98" providerId="AD"/>
      </p:ext>
    </p:extLst>
  </p:cmAuthor>
  <p:cmAuthor id="4" name="Nic Phillips" initials="NP" lastIdx="5" clrIdx="3">
    <p:extLst>
      <p:ext uri="{19B8F6BF-5375-455C-9EA6-DF929625EA0E}">
        <p15:presenceInfo xmlns:p15="http://schemas.microsoft.com/office/powerpoint/2012/main" userId="S::nphillips@senateshj.com.au::08a9d3b1-7512-4dd5-9b14-f26b880f737e" providerId="AD"/>
      </p:ext>
    </p:extLst>
  </p:cmAuthor>
  <p:cmAuthor id="5" name="Jodie Wrigley" initials="JW" lastIdx="16" clrIdx="4">
    <p:extLst>
      <p:ext uri="{19B8F6BF-5375-455C-9EA6-DF929625EA0E}">
        <p15:presenceInfo xmlns:p15="http://schemas.microsoft.com/office/powerpoint/2012/main" userId="S::JWrigley@senateshj.com.au::40e8dc4d-81e2-4202-ba93-1cc1cfb08864" providerId="AD"/>
      </p:ext>
    </p:extLst>
  </p:cmAuthor>
  <p:cmAuthor id="6" name="AMANDA STEPHINSON (Ministry of Health)" initials="AH" lastIdx="21" clrIdx="5">
    <p:extLst>
      <p:ext uri="{19B8F6BF-5375-455C-9EA6-DF929625EA0E}">
        <p15:presenceInfo xmlns:p15="http://schemas.microsoft.com/office/powerpoint/2012/main" userId="S::amanda.stephinson_health.nsw.gov.au#ext#@nswgov.onmicrosoft.com::f012534e-8b9a-4d97-96cf-3782b54611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BA1"/>
    <a:srgbClr val="076FA7"/>
    <a:srgbClr val="05214A"/>
    <a:srgbClr val="001F52"/>
    <a:srgbClr val="002664"/>
    <a:srgbClr val="01ABE6"/>
    <a:srgbClr val="00368D"/>
    <a:srgbClr val="0180AE"/>
    <a:srgbClr val="D7153A"/>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E08598-7885-42C1-8201-8BC74CF2E2FE}" v="7" dt="2021-07-22T09:00:24.403"/>
    <p1510:client id="{6B6C58F2-6DB5-4907-B298-3ED9FAD1D398}" v="57" dt="2021-07-22T07:53:42.887"/>
    <p1510:client id="{7A3A1185-4B84-435C-8499-16CA456379E8}" v="285" dt="2021-07-13T05:56:23.091"/>
    <p1510:client id="{D2411F9E-AFFA-48DA-9E7C-FC26F0B671B1}" v="10" dt="2021-07-13T02:20:56.360"/>
    <p1510:client id="{E0506596-E751-44C5-A9FB-18C166CC122C}" v="1546" dt="2021-07-13T05:26:24.331"/>
    <p1510:client id="{F9D09DF1-A17E-0F44-9367-45666E279ABF}" v="1567" dt="2021-07-12T23:52:04.788"/>
  </p1510:revLst>
</p1510:revInfo>
</file>

<file path=ppt/tableStyles.xml><?xml version="1.0" encoding="utf-8"?>
<a:tblStyleLst xmlns:a="http://schemas.openxmlformats.org/drawingml/2006/main" def="{95FA9646-C772-4898-8722-9C7C3AA66207}">
  <a:tblStyle styleId="{95FA9646-C772-4898-8722-9C7C3AA66207}" styleName="DPC Table">
    <a:wholeTbl>
      <a:tcTxStyle>
        <a:fontRef idx="minor"/>
        <a:srgbClr val="4F4F4F"/>
      </a:tcTxStyle>
      <a:tcStyle>
        <a:tcBdr>
          <a:left>
            <a:lnRef idx="0">
              <a:scrgbClr r="0" g="0" b="0"/>
            </a:lnRef>
          </a:left>
          <a:right>
            <a:lnRef idx="0">
              <a:scrgbClr r="0" g="0" b="0"/>
            </a:lnRef>
          </a:right>
          <a:top>
            <a:lnRef idx="0">
              <a:scrgbClr r="0" g="0" b="0"/>
            </a:lnRef>
          </a:top>
          <a:bottom>
            <a:lnRef idx="0">
              <a:scrgbClr r="0" g="0" b="0"/>
            </a:lnRef>
          </a:bottom>
          <a:insideH>
            <a:ln w="12700" cap="rnd" cmpd="sng">
              <a:solidFill>
                <a:srgbClr val="E7E6E6"/>
              </a:solidFill>
              <a:prstDash val="sysDot"/>
            </a:ln>
          </a:insideH>
          <a:insideV>
            <a:lnRef idx="0">
              <a:scrgbClr r="0" g="0" b="0"/>
            </a:lnRef>
          </a:insideV>
        </a:tcBdr>
      </a:tcStyle>
    </a:wholeTbl>
    <a:band1H>
      <a:tcStyle>
        <a:tcBdr/>
      </a:tcStyle>
    </a:band1H>
    <a:band2H>
      <a:tcStyle>
        <a:tcBdr/>
      </a:tcStyle>
    </a:band2H>
    <a:band1V>
      <a:tcStyle>
        <a:tcBdr/>
      </a:tcStyle>
    </a:band1V>
    <a:band2V>
      <a:tcStyle>
        <a:tcBdr/>
      </a:tcStyle>
    </a:band2V>
    <a:lastCol>
      <a:tcTxStyle b="on">
        <a:fontRef idx="major"/>
        <a:srgbClr val="4F4F4F"/>
      </a:tcTxStyle>
      <a:tcStyle>
        <a:tcBdr>
          <a:top>
            <a:lnRef idx="0">
              <a:scrgbClr r="0" g="0" b="0"/>
            </a:lnRef>
          </a:top>
          <a:bottom>
            <a:lnRef idx="0">
              <a:scrgbClr r="0" g="0" b="0"/>
            </a:lnRef>
          </a:bottom>
        </a:tcBdr>
      </a:tcStyle>
    </a:lastCol>
    <a:firstCol>
      <a:tcTxStyle b="on">
        <a:fontRef idx="major"/>
        <a:srgbClr val="4F4F4F"/>
      </a:tcTxStyle>
      <a:tcStyle>
        <a:tcBdr>
          <a:top>
            <a:lnRef idx="0">
              <a:scrgbClr r="0" g="0" b="0"/>
            </a:lnRef>
          </a:top>
          <a:bottom>
            <a:lnRef idx="0">
              <a:scrgbClr r="0" g="0" b="0"/>
            </a:lnRef>
          </a:bottom>
        </a:tcBdr>
      </a:tcStyle>
    </a:firstCol>
    <a:lastRow>
      <a:tcTxStyle b="on">
        <a:fontRef idx="major"/>
        <a:srgbClr val="4F4F4F"/>
      </a:tcTxStyle>
      <a:tcStyle>
        <a:tcBdr>
          <a:top>
            <a:lnRef idx="0">
              <a:scrgbClr r="0" g="0" b="0"/>
            </a:lnRef>
          </a:top>
          <a:bottom>
            <a:lnRef idx="0">
              <a:scrgbClr r="0" g="0" b="0"/>
            </a:lnRef>
          </a:bottom>
        </a:tcBdr>
      </a:tcStyle>
    </a:lastRow>
    <a:firstRow>
      <a:tcTxStyle b="on">
        <a:fontRef idx="major"/>
        <a:srgbClr val="D7153A"/>
      </a:tcTxStyle>
      <a:tcStyle>
        <a:tcBdr>
          <a:top>
            <a:lnRef idx="0">
              <a:scrgbClr r="0" g="0" b="0"/>
            </a:lnRef>
          </a:top>
          <a:bottom>
            <a:ln w="25400" cmpd="sng">
              <a:solidFill>
                <a:srgbClr val="00ABE6"/>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5"/>
  </p:normalViewPr>
  <p:slideViewPr>
    <p:cSldViewPr snapToGrid="0">
      <p:cViewPr varScale="1">
        <p:scale>
          <a:sx n="108" d="100"/>
          <a:sy n="108" d="100"/>
        </p:scale>
        <p:origin x="678" y="102"/>
      </p:cViewPr>
      <p:guideLst>
        <p:guide orient="horz" pos="2160"/>
        <p:guide pos="3817"/>
        <p:guide orient="horz" pos="3521"/>
        <p:guide orient="horz" pos="1026"/>
        <p:guide orient="horz" pos="70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AD80F4-40CA-4543-AE3B-A6A6516D6EBB}"/>
              </a:ext>
            </a:extLst>
          </p:cNvPr>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en-US"/>
          </a:p>
        </p:txBody>
      </p:sp>
      <p:sp>
        <p:nvSpPr>
          <p:cNvPr id="3" name="Date Placeholder 2">
            <a:extLst>
              <a:ext uri="{FF2B5EF4-FFF2-40B4-BE49-F238E27FC236}">
                <a16:creationId xmlns:a16="http://schemas.microsoft.com/office/drawing/2014/main" id="{6C00C15F-F42E-4E4B-8D18-C314C5A36BED}"/>
              </a:ext>
            </a:extLst>
          </p:cNvPr>
          <p:cNvSpPr>
            <a:spLocks noGrp="1"/>
          </p:cNvSpPr>
          <p:nvPr>
            <p:ph type="dt" sz="quarter" idx="1"/>
          </p:nvPr>
        </p:nvSpPr>
        <p:spPr>
          <a:xfrm>
            <a:off x="3889109" y="0"/>
            <a:ext cx="2975240" cy="501640"/>
          </a:xfrm>
          <a:prstGeom prst="rect">
            <a:avLst/>
          </a:prstGeom>
        </p:spPr>
        <p:txBody>
          <a:bodyPr vert="horz" lIns="96359" tIns="48180" rIns="96359" bIns="48180" rtlCol="0"/>
          <a:lstStyle>
            <a:lvl1pPr algn="r">
              <a:defRPr sz="1300"/>
            </a:lvl1pPr>
          </a:lstStyle>
          <a:p>
            <a:fld id="{E83DAB97-8A83-1E44-990F-C8D104678432}" type="datetimeFigureOut">
              <a:rPr lang="en-US" smtClean="0"/>
              <a:t>8/11/2021</a:t>
            </a:fld>
            <a:endParaRPr lang="en-US"/>
          </a:p>
        </p:txBody>
      </p:sp>
      <p:sp>
        <p:nvSpPr>
          <p:cNvPr id="4" name="Footer Placeholder 3">
            <a:extLst>
              <a:ext uri="{FF2B5EF4-FFF2-40B4-BE49-F238E27FC236}">
                <a16:creationId xmlns:a16="http://schemas.microsoft.com/office/drawing/2014/main" id="{73433AA8-7027-2C45-872F-8581265D048F}"/>
              </a:ext>
            </a:extLst>
          </p:cNvPr>
          <p:cNvSpPr>
            <a:spLocks noGrp="1"/>
          </p:cNvSpPr>
          <p:nvPr>
            <p:ph type="ftr" sz="quarter" idx="2"/>
          </p:nvPr>
        </p:nvSpPr>
        <p:spPr>
          <a:xfrm>
            <a:off x="0" y="9496437"/>
            <a:ext cx="2975240" cy="501639"/>
          </a:xfrm>
          <a:prstGeom prst="rect">
            <a:avLst/>
          </a:prstGeom>
        </p:spPr>
        <p:txBody>
          <a:bodyPr vert="horz" lIns="96359" tIns="48180" rIns="96359" bIns="48180"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8B71590C-8248-F44D-A953-4E74FD0C2A35}"/>
              </a:ext>
            </a:extLst>
          </p:cNvPr>
          <p:cNvSpPr>
            <a:spLocks noGrp="1"/>
          </p:cNvSpPr>
          <p:nvPr>
            <p:ph type="sldNum" sz="quarter" idx="3"/>
          </p:nvPr>
        </p:nvSpPr>
        <p:spPr>
          <a:xfrm>
            <a:off x="3889109" y="9496437"/>
            <a:ext cx="2975240" cy="501639"/>
          </a:xfrm>
          <a:prstGeom prst="rect">
            <a:avLst/>
          </a:prstGeom>
        </p:spPr>
        <p:txBody>
          <a:bodyPr vert="horz" lIns="96359" tIns="48180" rIns="96359" bIns="48180" rtlCol="0" anchor="b"/>
          <a:lstStyle>
            <a:lvl1pPr algn="r">
              <a:defRPr sz="1300"/>
            </a:lvl1pPr>
          </a:lstStyle>
          <a:p>
            <a:fld id="{6CF2659E-8904-6846-8FB6-EEB57A2ED7B2}" type="slidenum">
              <a:rPr lang="en-US" smtClean="0"/>
              <a:t>‹#›</a:t>
            </a:fld>
            <a:endParaRPr lang="en-US"/>
          </a:p>
        </p:txBody>
      </p:sp>
    </p:spTree>
    <p:extLst>
      <p:ext uri="{BB962C8B-B14F-4D97-AF65-F5344CB8AC3E}">
        <p14:creationId xmlns:p14="http://schemas.microsoft.com/office/powerpoint/2010/main" val="3241010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en-GB"/>
          </a:p>
        </p:txBody>
      </p:sp>
      <p:sp>
        <p:nvSpPr>
          <p:cNvPr id="3" name="Date Placehold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8EA5957E-0DAD-4978-93AD-37E309C4DF59}" type="datetimeFigureOut">
              <a:rPr lang="en-GB" smtClean="0"/>
              <a:t>11/08/2021</a:t>
            </a:fld>
            <a:endParaRPr lang="en-GB"/>
          </a:p>
        </p:txBody>
      </p:sp>
      <p:sp>
        <p:nvSpPr>
          <p:cNvPr id="4" name="Slide Image Placehold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en-GB"/>
          </a:p>
        </p:txBody>
      </p:sp>
      <p:sp>
        <p:nvSpPr>
          <p:cNvPr id="5" name="Notes Placehold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en-GB"/>
          </a:p>
        </p:txBody>
      </p:sp>
      <p:sp>
        <p:nvSpPr>
          <p:cNvPr id="7" name="Slide Number Placehold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75DB7FB3-9F8F-4327-9A60-A115051BF72F}" type="slidenum">
              <a:rPr lang="en-GB" smtClean="0"/>
              <a:t>‹#›</a:t>
            </a:fld>
            <a:endParaRPr lang="en-GB"/>
          </a:p>
        </p:txBody>
      </p:sp>
    </p:spTree>
    <p:extLst>
      <p:ext uri="{BB962C8B-B14F-4D97-AF65-F5344CB8AC3E}">
        <p14:creationId xmlns:p14="http://schemas.microsoft.com/office/powerpoint/2010/main" val="384635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5DB7FB3-9F8F-4327-9A60-A115051BF72F}" type="slidenum">
              <a:rPr lang="en-GB" smtClean="0"/>
              <a:t>8</a:t>
            </a:fld>
            <a:endParaRPr lang="en-GB"/>
          </a:p>
        </p:txBody>
      </p:sp>
    </p:spTree>
    <p:extLst>
      <p:ext uri="{BB962C8B-B14F-4D97-AF65-F5344CB8AC3E}">
        <p14:creationId xmlns:p14="http://schemas.microsoft.com/office/powerpoint/2010/main" val="119854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5DB7FB3-9F8F-4327-9A60-A115051BF72F}" type="slidenum">
              <a:rPr lang="en-GB" smtClean="0"/>
              <a:t>9</a:t>
            </a:fld>
            <a:endParaRPr lang="en-GB"/>
          </a:p>
        </p:txBody>
      </p:sp>
    </p:spTree>
    <p:extLst>
      <p:ext uri="{BB962C8B-B14F-4D97-AF65-F5344CB8AC3E}">
        <p14:creationId xmlns:p14="http://schemas.microsoft.com/office/powerpoint/2010/main" val="958712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5DB7FB3-9F8F-4327-9A60-A115051BF72F}" type="slidenum">
              <a:rPr lang="en-GB" smtClean="0"/>
              <a:t>12</a:t>
            </a:fld>
            <a:endParaRPr lang="en-GB"/>
          </a:p>
        </p:txBody>
      </p:sp>
    </p:spTree>
    <p:extLst>
      <p:ext uri="{BB962C8B-B14F-4D97-AF65-F5344CB8AC3E}">
        <p14:creationId xmlns:p14="http://schemas.microsoft.com/office/powerpoint/2010/main" val="172285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3)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BFDDB0-BB3C-EA4E-8E3C-53B8339CC4F7}"/>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6785429" y="1133929"/>
            <a:ext cx="5422900" cy="5740400"/>
          </a:xfrm>
          <a:prstGeom prst="rect">
            <a:avLst/>
          </a:prstGeom>
        </p:spPr>
      </p:pic>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874085"/>
          </a:xfrm>
        </p:spPr>
        <p:txBody>
          <a:bodyPr>
            <a:spAutoFit/>
          </a:bodyPr>
          <a:lstStyle>
            <a:lvl1pPr>
              <a:spcAft>
                <a:spcPts val="1200"/>
              </a:spcAft>
              <a:defRPr b="0">
                <a:solidFill>
                  <a:schemeClr val="accent1"/>
                </a:solidFill>
              </a:defRPr>
            </a:lvl1pPr>
            <a:lvl2pPr>
              <a:defRPr>
                <a:solidFill>
                  <a:schemeClr val="accent1"/>
                </a:solidFill>
              </a:defRPr>
            </a:lvl2pPr>
          </a:lstStyle>
          <a:p>
            <a:pPr lvl="0"/>
            <a:r>
              <a:rPr lang="en-US"/>
              <a:t>Subtitle goes here</a:t>
            </a:r>
          </a:p>
          <a:p>
            <a:pPr lvl="1"/>
            <a:r>
              <a:rPr lang="en-US"/>
              <a:t>Presenter Name</a:t>
            </a:r>
            <a:br>
              <a:rPr lang="en-US"/>
            </a:br>
            <a:endParaRPr lang="en-US"/>
          </a:p>
        </p:txBody>
      </p:sp>
    </p:spTree>
    <p:extLst>
      <p:ext uri="{BB962C8B-B14F-4D97-AF65-F5344CB8AC3E}">
        <p14:creationId xmlns:p14="http://schemas.microsoft.com/office/powerpoint/2010/main" val="93962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1583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
        <p:nvSpPr>
          <p:cNvPr id="9" name="Picture Placeholder 8">
            <a:extLst>
              <a:ext uri="{FF2B5EF4-FFF2-40B4-BE49-F238E27FC236}">
                <a16:creationId xmlns:a16="http://schemas.microsoft.com/office/drawing/2014/main" id="{00AED6E2-9C93-9142-B576-C43C8F12DC8B}"/>
              </a:ext>
            </a:extLst>
          </p:cNvPr>
          <p:cNvSpPr>
            <a:spLocks noGrp="1"/>
          </p:cNvSpPr>
          <p:nvPr>
            <p:ph type="pic" sz="quarter" idx="17"/>
          </p:nvPr>
        </p:nvSpPr>
        <p:spPr>
          <a:xfrm>
            <a:off x="1375322" y="1760123"/>
            <a:ext cx="1669429" cy="1669428"/>
          </a:xfrm>
          <a:prstGeom prst="ellipse">
            <a:avLst/>
          </a:prstGeom>
        </p:spPr>
        <p:txBody>
          <a:bodyPr/>
          <a:lstStyle/>
          <a:p>
            <a:endParaRPr lang="en-US"/>
          </a:p>
        </p:txBody>
      </p:sp>
      <p:sp>
        <p:nvSpPr>
          <p:cNvPr id="12" name="Picture Placeholder 8">
            <a:extLst>
              <a:ext uri="{FF2B5EF4-FFF2-40B4-BE49-F238E27FC236}">
                <a16:creationId xmlns:a16="http://schemas.microsoft.com/office/drawing/2014/main" id="{E2AAE4E1-E0EB-B248-8229-18531D5F8BC4}"/>
              </a:ext>
            </a:extLst>
          </p:cNvPr>
          <p:cNvSpPr>
            <a:spLocks noGrp="1"/>
          </p:cNvSpPr>
          <p:nvPr>
            <p:ph type="pic" sz="quarter" idx="18"/>
          </p:nvPr>
        </p:nvSpPr>
        <p:spPr>
          <a:xfrm>
            <a:off x="5227983" y="1760123"/>
            <a:ext cx="1669429" cy="1669428"/>
          </a:xfrm>
          <a:prstGeom prst="ellipse">
            <a:avLst/>
          </a:prstGeom>
        </p:spPr>
        <p:txBody>
          <a:bodyPr/>
          <a:lstStyle/>
          <a:p>
            <a:endParaRPr lang="en-US"/>
          </a:p>
        </p:txBody>
      </p:sp>
      <p:sp>
        <p:nvSpPr>
          <p:cNvPr id="13" name="Picture Placeholder 8">
            <a:extLst>
              <a:ext uri="{FF2B5EF4-FFF2-40B4-BE49-F238E27FC236}">
                <a16:creationId xmlns:a16="http://schemas.microsoft.com/office/drawing/2014/main" id="{BA1C9B7B-25F6-F349-A28E-345C80302BA1}"/>
              </a:ext>
            </a:extLst>
          </p:cNvPr>
          <p:cNvSpPr>
            <a:spLocks noGrp="1"/>
          </p:cNvSpPr>
          <p:nvPr>
            <p:ph type="pic" sz="quarter" idx="19"/>
          </p:nvPr>
        </p:nvSpPr>
        <p:spPr>
          <a:xfrm>
            <a:off x="9173818" y="1760123"/>
            <a:ext cx="1669429" cy="1669428"/>
          </a:xfrm>
          <a:prstGeom prst="ellipse">
            <a:avLst/>
          </a:prstGeom>
        </p:spPr>
        <p:txBody>
          <a:bodyPr/>
          <a:lstStyle/>
          <a:p>
            <a:endParaRPr lang="en-US"/>
          </a:p>
        </p:txBody>
      </p:sp>
    </p:spTree>
    <p:extLst>
      <p:ext uri="{BB962C8B-B14F-4D97-AF65-F5344CB8AC3E}">
        <p14:creationId xmlns:p14="http://schemas.microsoft.com/office/powerpoint/2010/main" val="222905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38006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userDrawn="1"/>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userDrawn="1"/>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userDrawn="1"/>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userDrawn="1"/>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userDrawn="1"/>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userDrawn="1"/>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userDrawn="1"/>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userDrawn="1"/>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userDrawn="1"/>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userDrawn="1"/>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userDrawn="1"/>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userDrawn="1"/>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userDrawn="1"/>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userDrawn="1"/>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userDrawn="1"/>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7804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72800" cy="864096"/>
          </a:xfrm>
        </p:spPr>
        <p:txBody>
          <a:bodyPr/>
          <a:lstStyle/>
          <a:p>
            <a:r>
              <a:rPr lang="en-US"/>
              <a:t>Click to edit Master title style</a:t>
            </a:r>
            <a:endParaRPr lang="en-AU"/>
          </a:p>
        </p:txBody>
      </p:sp>
      <p:sp>
        <p:nvSpPr>
          <p:cNvPr id="3" name="Content Placeholder 2"/>
          <p:cNvSpPr>
            <a:spLocks noGrp="1"/>
          </p:cNvSpPr>
          <p:nvPr>
            <p:ph idx="1"/>
          </p:nvPr>
        </p:nvSpPr>
        <p:spPr>
          <a:xfrm>
            <a:off x="609600" y="1700808"/>
            <a:ext cx="10972800" cy="4608512"/>
          </a:xfrm>
        </p:spPr>
        <p:txBody>
          <a:bodyPr/>
          <a:lstStyle>
            <a:lvl2pPr>
              <a:buFont typeface="Wingdings" pitchFamily="2" charset="2"/>
              <a:buChar char="Ø"/>
              <a:defRPr/>
            </a:lvl2pPr>
            <a:lvl3pPr>
              <a:buFont typeface="Arial"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Rectangle 6"/>
          <p:cNvSpPr>
            <a:spLocks noGrp="1" noChangeArrowheads="1"/>
          </p:cNvSpPr>
          <p:nvPr>
            <p:ph type="sldNum" sz="quarter" idx="12"/>
          </p:nvPr>
        </p:nvSpPr>
        <p:spPr>
          <a:ln/>
        </p:spPr>
        <p:txBody>
          <a:bodyPr/>
          <a:lstStyle>
            <a:lvl1pPr>
              <a:defRPr>
                <a:solidFill>
                  <a:schemeClr val="tx1"/>
                </a:solidFill>
              </a:defRPr>
            </a:lvl1pPr>
          </a:lstStyle>
          <a:p>
            <a:pPr>
              <a:defRPr/>
            </a:pPr>
            <a:fld id="{A4F0BC93-622D-4964-921F-55B8C667A1AC}" type="slidenum">
              <a:rPr lang="en-AU" smtClean="0"/>
              <a:pPr>
                <a:defRPr/>
              </a:pPr>
              <a:t>‹#›</a:t>
            </a:fld>
            <a:endParaRPr lang="en-AU"/>
          </a:p>
        </p:txBody>
      </p:sp>
    </p:spTree>
    <p:extLst>
      <p:ext uri="{BB962C8B-B14F-4D97-AF65-F5344CB8AC3E}">
        <p14:creationId xmlns:p14="http://schemas.microsoft.com/office/powerpoint/2010/main" val="1542419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B3)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BFDDB0-BB3C-EA4E-8E3C-53B8339CC4F7}"/>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6785429" y="1133929"/>
            <a:ext cx="5422900" cy="5740400"/>
          </a:xfrm>
          <a:prstGeom prst="rect">
            <a:avLst/>
          </a:prstGeom>
        </p:spPr>
      </p:pic>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874085"/>
          </a:xfrm>
        </p:spPr>
        <p:txBody>
          <a:bodyPr>
            <a:spAutoFit/>
          </a:bodyPr>
          <a:lstStyle>
            <a:lvl1pPr>
              <a:spcAft>
                <a:spcPts val="1200"/>
              </a:spcAft>
              <a:defRPr b="0">
                <a:solidFill>
                  <a:schemeClr val="accent1"/>
                </a:solidFill>
              </a:defRPr>
            </a:lvl1pPr>
            <a:lvl2pPr>
              <a:defRPr>
                <a:solidFill>
                  <a:schemeClr val="accent1"/>
                </a:solidFill>
              </a:defRPr>
            </a:lvl2pPr>
          </a:lstStyle>
          <a:p>
            <a:pPr lvl="0"/>
            <a:r>
              <a:rPr lang="en-US"/>
              <a:t>Subtitle goes here</a:t>
            </a:r>
          </a:p>
          <a:p>
            <a:pPr lvl="1"/>
            <a:r>
              <a:rPr lang="en-US"/>
              <a:t>Presenter Name</a:t>
            </a:r>
            <a:br>
              <a:rPr lang="en-US"/>
            </a:br>
            <a:endParaRPr lang="en-US"/>
          </a:p>
        </p:txBody>
      </p:sp>
    </p:spTree>
    <p:extLst>
      <p:ext uri="{BB962C8B-B14F-4D97-AF65-F5344CB8AC3E}">
        <p14:creationId xmlns:p14="http://schemas.microsoft.com/office/powerpoint/2010/main" val="236905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B2) Blue">
    <p:bg>
      <p:bgPr>
        <a:solidFill>
          <a:schemeClr val="accent2"/>
        </a:solidFill>
        <a:effectLst/>
      </p:bgPr>
    </p:bg>
    <p:spTree>
      <p:nvGrpSpPr>
        <p:cNvPr id="1" name=""/>
        <p:cNvGrpSpPr/>
        <p:nvPr/>
      </p:nvGrpSpPr>
      <p:grpSpPr>
        <a:xfrm>
          <a:off x="0" y="0"/>
          <a:ext cx="0" cy="0"/>
          <a:chOff x="0" y="0"/>
          <a:chExt cx="0" cy="0"/>
        </a:xfrm>
      </p:grpSpPr>
      <p:pic>
        <p:nvPicPr>
          <p:cNvPr id="7" name="Picture 6" descr="Waratah watermark">
            <a:extLst>
              <a:ext uri="{FF2B5EF4-FFF2-40B4-BE49-F238E27FC236}">
                <a16:creationId xmlns:a16="http://schemas.microsoft.com/office/drawing/2014/main" id="{AF11BE4E-E498-DF42-B27F-2BC2F6C69CE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6769100" y="1117598"/>
            <a:ext cx="5422900" cy="5740400"/>
          </a:xfrm>
          <a:prstGeom prst="rect">
            <a:avLst/>
          </a:prstGeom>
        </p:spPr>
      </p:pic>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8" name="Picture 47">
            <a:extLst>
              <a:ext uri="{FF2B5EF4-FFF2-40B4-BE49-F238E27FC236}">
                <a16:creationId xmlns:a16="http://schemas.microsoft.com/office/drawing/2014/main" id="{590ACE62-C053-8643-AE85-0512241F339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4704" y="5803167"/>
            <a:ext cx="783145" cy="828429"/>
          </a:xfrm>
          <a:prstGeom prst="rect">
            <a:avLst/>
          </a:prstGeom>
        </p:spPr>
      </p:pic>
    </p:spTree>
    <p:extLst>
      <p:ext uri="{BB962C8B-B14F-4D97-AF65-F5344CB8AC3E}">
        <p14:creationId xmlns:p14="http://schemas.microsoft.com/office/powerpoint/2010/main" val="79988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userDrawn="1"/>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userDrawn="1"/>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Rectangle 2">
            <a:extLst>
              <a:ext uri="{FF2B5EF4-FFF2-40B4-BE49-F238E27FC236}">
                <a16:creationId xmlns:a16="http://schemas.microsoft.com/office/drawing/2014/main" id="{46A290BA-C0C6-45F8-9FFD-B16F677023B3}"/>
              </a:ext>
            </a:extLst>
          </p:cNvPr>
          <p:cNvSpPr/>
          <p:nvPr userDrawn="1"/>
        </p:nvSpPr>
        <p:spPr>
          <a:xfrm>
            <a:off x="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47" name="TextBox 46">
            <a:extLst>
              <a:ext uri="{FF2B5EF4-FFF2-40B4-BE49-F238E27FC236}">
                <a16:creationId xmlns:a16="http://schemas.microsoft.com/office/drawing/2014/main" id="{4DD65989-293E-4D2C-8879-25FD4C3A0FD8}"/>
              </a:ext>
            </a:extLst>
          </p:cNvPr>
          <p:cNvSpPr txBox="1"/>
          <p:nvPr userDrawn="1"/>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userDrawn="1"/>
        </p:nvSpPr>
        <p:spPr>
          <a:xfrm>
            <a:off x="3581400" y="0"/>
            <a:ext cx="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1</a:t>
            </a:r>
            <a:endParaRPr lang="en-GB"/>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2</a:t>
            </a:r>
            <a:endParaRPr lang="en-GB"/>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3</a:t>
            </a:r>
            <a:endParaRPr lang="en-GB"/>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4</a:t>
            </a:r>
            <a:endParaRPr lang="en-GB"/>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5</a:t>
            </a:r>
            <a:endParaRPr lang="en-GB"/>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6</a:t>
            </a:r>
            <a:endParaRPr lang="en-GB"/>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7</a:t>
            </a:r>
            <a:endParaRPr lang="en-GB"/>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pic>
        <p:nvPicPr>
          <p:cNvPr id="31" name="Picture 30">
            <a:extLst>
              <a:ext uri="{FF2B5EF4-FFF2-40B4-BE49-F238E27FC236}">
                <a16:creationId xmlns:a16="http://schemas.microsoft.com/office/drawing/2014/main" id="{4BE8A1E4-0391-614D-AB0B-7E8BD425F0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4704" y="5803167"/>
            <a:ext cx="783145" cy="828429"/>
          </a:xfrm>
          <a:prstGeom prst="rect">
            <a:avLst/>
          </a:prstGeom>
        </p:spPr>
      </p:pic>
    </p:spTree>
    <p:extLst>
      <p:ext uri="{BB962C8B-B14F-4D97-AF65-F5344CB8AC3E}">
        <p14:creationId xmlns:p14="http://schemas.microsoft.com/office/powerpoint/2010/main" val="271854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userDrawn="1"/>
        </p:nvSpPr>
        <p:spPr>
          <a:xfrm>
            <a:off x="12700" y="1442242"/>
            <a:ext cx="12192000" cy="396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BB65DF1F-030D-46F3-993A-B1C1FE6042D9}"/>
              </a:ext>
            </a:extLst>
          </p:cNvPr>
          <p:cNvSpPr>
            <a:spLocks/>
          </p:cNvSpPr>
          <p:nvPr userDrawn="1"/>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C7BA48F4-1AFA-43EE-B631-A50D560EF80E}"/>
              </a:ext>
            </a:extLst>
          </p:cNvPr>
          <p:cNvSpPr/>
          <p:nvPr userDrawn="1"/>
        </p:nvSpPr>
        <p:spPr>
          <a:xfrm>
            <a:off x="0" y="5338551"/>
            <a:ext cx="1219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hasCustomPrompt="1"/>
          </p:nvPr>
        </p:nvSpPr>
        <p:spPr>
          <a:xfrm>
            <a:off x="593276" y="2886092"/>
            <a:ext cx="6408000" cy="1073114"/>
          </a:xfr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r>
              <a:rPr lang="en-US"/>
              <a:t>First level (Section number)</a:t>
            </a:r>
          </a:p>
          <a:p>
            <a:pPr lvl="1"/>
            <a:r>
              <a:rPr lang="en-US"/>
              <a:t>Divider title goes here</a:t>
            </a:r>
          </a:p>
        </p:txBody>
      </p:sp>
    </p:spTree>
    <p:extLst>
      <p:ext uri="{BB962C8B-B14F-4D97-AF65-F5344CB8AC3E}">
        <p14:creationId xmlns:p14="http://schemas.microsoft.com/office/powerpoint/2010/main" val="295339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 Full Blee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1" y="0"/>
            <a:ext cx="12192000" cy="6858000"/>
          </a:xfrm>
          <a:solidFill>
            <a:schemeClr val="bg2"/>
          </a:solidFill>
        </p:spPr>
        <p:txBody>
          <a:bodyPr tIns="360000"/>
          <a:lstStyle>
            <a:lvl1pPr algn="ctr">
              <a:defRPr sz="1800" b="0">
                <a:solidFill>
                  <a:schemeClr val="tx2"/>
                </a:solidFill>
              </a:defRPr>
            </a:lvl1pPr>
          </a:lstStyle>
          <a:p>
            <a:r>
              <a:rPr lang="en-GB"/>
              <a:t>Click icon to insert an image and send this to back</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Divider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a:t>Subtitle goes here</a:t>
            </a:r>
          </a:p>
          <a:p>
            <a:pPr lvl="1"/>
            <a:r>
              <a:rPr lang="en-US"/>
              <a:t>Presenter Name</a:t>
            </a:r>
            <a:br>
              <a:rPr lang="en-US"/>
            </a:br>
            <a:endParaRPr lang="en-US"/>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blipFill dpi="0" rotWithShape="1">
            <a:blip r:embed="rId2"/>
            <a:srcRect/>
            <a:stretch>
              <a:fillRect/>
            </a:stretch>
          </a:blipFill>
        </p:spPr>
        <p:txBody>
          <a:bodyPr/>
          <a:lstStyle>
            <a:lvl1pPr>
              <a:defRPr>
                <a:noFill/>
              </a:defRPr>
            </a:lvl1pPr>
            <a:lvl2pPr>
              <a:defRPr>
                <a:noFill/>
              </a:defRPr>
            </a:lvl2pPr>
          </a:lstStyle>
          <a:p>
            <a:pPr lvl="0"/>
            <a:r>
              <a:rPr lang="en-US"/>
              <a:t>Edit Master text styles</a:t>
            </a:r>
          </a:p>
          <a:p>
            <a:pPr lvl="1"/>
            <a:r>
              <a:rPr lang="en-US"/>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591" y="5794602"/>
            <a:ext cx="799311" cy="845530"/>
          </a:xfrm>
          <a:prstGeom prst="rect">
            <a:avLst/>
          </a:prstGeom>
        </p:spPr>
      </p:pic>
      <p:sp>
        <p:nvSpPr>
          <p:cNvPr id="7" name="Slide Number Placeholder 6">
            <a:extLst>
              <a:ext uri="{FF2B5EF4-FFF2-40B4-BE49-F238E27FC236}">
                <a16:creationId xmlns:a16="http://schemas.microsoft.com/office/drawing/2014/main" id="{A0B2D42E-26B5-C046-9B14-07B9797FA606}"/>
              </a:ext>
            </a:extLst>
          </p:cNvPr>
          <p:cNvSpPr>
            <a:spLocks noGrp="1"/>
          </p:cNvSpPr>
          <p:nvPr>
            <p:ph type="sldNum" sz="quarter" idx="15"/>
          </p:nvPr>
        </p:nvSpPr>
        <p:spPr/>
        <p:txBody>
          <a:bodyPr/>
          <a:lstStyle/>
          <a:p>
            <a:fld id="{6445CA75-65CF-428D-AAFD-249FBBE0F4CE}" type="slidenum">
              <a:rPr lang="en-GB" smtClean="0"/>
              <a:pPr/>
              <a:t>‹#›</a:t>
            </a:fld>
            <a:endParaRPr lang="en-GB"/>
          </a:p>
        </p:txBody>
      </p:sp>
    </p:spTree>
    <p:extLst>
      <p:ext uri="{BB962C8B-B14F-4D97-AF65-F5344CB8AC3E}">
        <p14:creationId xmlns:p14="http://schemas.microsoft.com/office/powerpoint/2010/main" val="232545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2) Blue">
    <p:bg>
      <p:bgPr>
        <a:solidFill>
          <a:schemeClr val="accent2"/>
        </a:solidFill>
        <a:effectLst/>
      </p:bgPr>
    </p:bg>
    <p:spTree>
      <p:nvGrpSpPr>
        <p:cNvPr id="1" name=""/>
        <p:cNvGrpSpPr/>
        <p:nvPr/>
      </p:nvGrpSpPr>
      <p:grpSpPr>
        <a:xfrm>
          <a:off x="0" y="0"/>
          <a:ext cx="0" cy="0"/>
          <a:chOff x="0" y="0"/>
          <a:chExt cx="0" cy="0"/>
        </a:xfrm>
      </p:grpSpPr>
      <p:pic>
        <p:nvPicPr>
          <p:cNvPr id="7" name="Picture 6" descr="Waratah watermark">
            <a:extLst>
              <a:ext uri="{FF2B5EF4-FFF2-40B4-BE49-F238E27FC236}">
                <a16:creationId xmlns:a16="http://schemas.microsoft.com/office/drawing/2014/main" id="{AF11BE4E-E498-DF42-B27F-2BC2F6C69CE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6769100" y="1117598"/>
            <a:ext cx="5422900" cy="5740400"/>
          </a:xfrm>
          <a:prstGeom prst="rect">
            <a:avLst/>
          </a:prstGeom>
        </p:spPr>
      </p:pic>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8" name="Picture 47">
            <a:extLst>
              <a:ext uri="{FF2B5EF4-FFF2-40B4-BE49-F238E27FC236}">
                <a16:creationId xmlns:a16="http://schemas.microsoft.com/office/drawing/2014/main" id="{590ACE62-C053-8643-AE85-0512241F339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4704" y="5803167"/>
            <a:ext cx="783145" cy="828429"/>
          </a:xfrm>
          <a:prstGeom prst="rect">
            <a:avLst/>
          </a:prstGeom>
        </p:spPr>
      </p:pic>
    </p:spTree>
    <p:extLst>
      <p:ext uri="{BB962C8B-B14F-4D97-AF65-F5344CB8AC3E}">
        <p14:creationId xmlns:p14="http://schemas.microsoft.com/office/powerpoint/2010/main" val="2759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13760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337261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63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34514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644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644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6445CA75-65CF-428D-AAFD-249FBBE0F4CE}" type="slidenum">
              <a:rPr lang="en-GB" smtClean="0"/>
              <a:pPr/>
              <a:t>‹#›</a:t>
            </a:fld>
            <a:endParaRPr lang="en-GB"/>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282127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21751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
        <p:nvSpPr>
          <p:cNvPr id="9" name="Picture Placeholder 8">
            <a:extLst>
              <a:ext uri="{FF2B5EF4-FFF2-40B4-BE49-F238E27FC236}">
                <a16:creationId xmlns:a16="http://schemas.microsoft.com/office/drawing/2014/main" id="{00AED6E2-9C93-9142-B576-C43C8F12DC8B}"/>
              </a:ext>
            </a:extLst>
          </p:cNvPr>
          <p:cNvSpPr>
            <a:spLocks noGrp="1"/>
          </p:cNvSpPr>
          <p:nvPr>
            <p:ph type="pic" sz="quarter" idx="17"/>
          </p:nvPr>
        </p:nvSpPr>
        <p:spPr>
          <a:xfrm>
            <a:off x="1375322" y="1760123"/>
            <a:ext cx="1669429" cy="1669428"/>
          </a:xfrm>
          <a:prstGeom prst="ellipse">
            <a:avLst/>
          </a:prstGeom>
        </p:spPr>
        <p:txBody>
          <a:bodyPr/>
          <a:lstStyle/>
          <a:p>
            <a:endParaRPr lang="en-US"/>
          </a:p>
        </p:txBody>
      </p:sp>
      <p:sp>
        <p:nvSpPr>
          <p:cNvPr id="12" name="Picture Placeholder 8">
            <a:extLst>
              <a:ext uri="{FF2B5EF4-FFF2-40B4-BE49-F238E27FC236}">
                <a16:creationId xmlns:a16="http://schemas.microsoft.com/office/drawing/2014/main" id="{E2AAE4E1-E0EB-B248-8229-18531D5F8BC4}"/>
              </a:ext>
            </a:extLst>
          </p:cNvPr>
          <p:cNvSpPr>
            <a:spLocks noGrp="1"/>
          </p:cNvSpPr>
          <p:nvPr>
            <p:ph type="pic" sz="quarter" idx="18"/>
          </p:nvPr>
        </p:nvSpPr>
        <p:spPr>
          <a:xfrm>
            <a:off x="5227983" y="1760123"/>
            <a:ext cx="1669429" cy="1669428"/>
          </a:xfrm>
          <a:prstGeom prst="ellipse">
            <a:avLst/>
          </a:prstGeom>
        </p:spPr>
        <p:txBody>
          <a:bodyPr/>
          <a:lstStyle/>
          <a:p>
            <a:endParaRPr lang="en-US"/>
          </a:p>
        </p:txBody>
      </p:sp>
      <p:sp>
        <p:nvSpPr>
          <p:cNvPr id="13" name="Picture Placeholder 8">
            <a:extLst>
              <a:ext uri="{FF2B5EF4-FFF2-40B4-BE49-F238E27FC236}">
                <a16:creationId xmlns:a16="http://schemas.microsoft.com/office/drawing/2014/main" id="{BA1C9B7B-25F6-F349-A28E-345C80302BA1}"/>
              </a:ext>
            </a:extLst>
          </p:cNvPr>
          <p:cNvSpPr>
            <a:spLocks noGrp="1"/>
          </p:cNvSpPr>
          <p:nvPr>
            <p:ph type="pic" sz="quarter" idx="19"/>
          </p:nvPr>
        </p:nvSpPr>
        <p:spPr>
          <a:xfrm>
            <a:off x="9173818" y="1760123"/>
            <a:ext cx="1669429" cy="1669428"/>
          </a:xfrm>
          <a:prstGeom prst="ellipse">
            <a:avLst/>
          </a:prstGeom>
        </p:spPr>
        <p:txBody>
          <a:bodyPr/>
          <a:lstStyle/>
          <a:p>
            <a:endParaRPr lang="en-US"/>
          </a:p>
        </p:txBody>
      </p:sp>
    </p:spTree>
    <p:extLst>
      <p:ext uri="{BB962C8B-B14F-4D97-AF65-F5344CB8AC3E}">
        <p14:creationId xmlns:p14="http://schemas.microsoft.com/office/powerpoint/2010/main" val="352109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0721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userDrawn="1"/>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userDrawn="1"/>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userDrawn="1"/>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userDrawn="1"/>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userDrawn="1"/>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userDrawn="1"/>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userDrawn="1"/>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userDrawn="1"/>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userDrawn="1"/>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userDrawn="1"/>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userDrawn="1"/>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userDrawn="1"/>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userDrawn="1"/>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userDrawn="1"/>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userDrawn="1"/>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1715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0" name="Picture 9" descr="Waratah watermark">
            <a:extLst>
              <a:ext uri="{FF2B5EF4-FFF2-40B4-BE49-F238E27FC236}">
                <a16:creationId xmlns:a16="http://schemas.microsoft.com/office/drawing/2014/main" id="{7D1B1F11-3CD7-B54F-B05F-7FEC4E571BB9}"/>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6769100" y="1117598"/>
            <a:ext cx="5422900" cy="5740400"/>
          </a:xfrm>
          <a:prstGeom prst="rect">
            <a:avLst/>
          </a:prstGeom>
        </p:spPr>
      </p:pic>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8" name="Text Placeholder 82">
            <a:extLst>
              <a:ext uri="{FF2B5EF4-FFF2-40B4-BE49-F238E27FC236}">
                <a16:creationId xmlns:a16="http://schemas.microsoft.com/office/drawing/2014/main" id="{2D56A815-5753-834E-826E-58C7C14C37C8}"/>
              </a:ext>
            </a:extLst>
          </p:cNvPr>
          <p:cNvSpPr>
            <a:spLocks noGrp="1"/>
          </p:cNvSpPr>
          <p:nvPr>
            <p:ph type="body" sz="quarter" idx="12"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sp>
        <p:nvSpPr>
          <p:cNvPr id="9" name="Title 1">
            <a:extLst>
              <a:ext uri="{FF2B5EF4-FFF2-40B4-BE49-F238E27FC236}">
                <a16:creationId xmlns:a16="http://schemas.microsoft.com/office/drawing/2014/main" id="{78E0740C-078D-D44E-B748-8F903B46BD8E}"/>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a:t>Divider title</a:t>
            </a:r>
            <a:br>
              <a:rPr lang="en-US"/>
            </a:br>
            <a:r>
              <a:rPr lang="en-US"/>
              <a:t>goes here</a:t>
            </a:r>
            <a:endParaRPr lang="en-GB"/>
          </a:p>
        </p:txBody>
      </p:sp>
    </p:spTree>
    <p:extLst>
      <p:ext uri="{BB962C8B-B14F-4D97-AF65-F5344CB8AC3E}">
        <p14:creationId xmlns:p14="http://schemas.microsoft.com/office/powerpoint/2010/main" val="20141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5" presetClass="path" presetSubtype="0" decel="100000" fill="hold" grpId="1" nodeType="withEffect">
                                  <p:stCondLst>
                                    <p:cond delay="0"/>
                                  </p:stCondLst>
                                  <p:childTnLst>
                                    <p:animMotion origin="layout" path="M -2.29167E-6 -4.07407E-6 L -0.03659 -4.07407E-6 " pathEditMode="relative" rAng="0" ptsTypes="AA">
                                      <p:cBhvr>
                                        <p:cTn id="12" dur="1000" spd="-100000" fill="hold"/>
                                        <p:tgtEl>
                                          <p:spTgt spid="9"/>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bldP spid="9"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userDrawn="1"/>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userDrawn="1"/>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Rectangle 2">
            <a:extLst>
              <a:ext uri="{FF2B5EF4-FFF2-40B4-BE49-F238E27FC236}">
                <a16:creationId xmlns:a16="http://schemas.microsoft.com/office/drawing/2014/main" id="{46A290BA-C0C6-45F8-9FFD-B16F677023B3}"/>
              </a:ext>
            </a:extLst>
          </p:cNvPr>
          <p:cNvSpPr/>
          <p:nvPr userDrawn="1"/>
        </p:nvSpPr>
        <p:spPr>
          <a:xfrm>
            <a:off x="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47" name="TextBox 46">
            <a:extLst>
              <a:ext uri="{FF2B5EF4-FFF2-40B4-BE49-F238E27FC236}">
                <a16:creationId xmlns:a16="http://schemas.microsoft.com/office/drawing/2014/main" id="{4DD65989-293E-4D2C-8879-25FD4C3A0FD8}"/>
              </a:ext>
            </a:extLst>
          </p:cNvPr>
          <p:cNvSpPr txBox="1"/>
          <p:nvPr userDrawn="1"/>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userDrawn="1"/>
        </p:nvSpPr>
        <p:spPr>
          <a:xfrm>
            <a:off x="3581400" y="0"/>
            <a:ext cx="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1</a:t>
            </a:r>
            <a:endParaRPr lang="en-GB"/>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2</a:t>
            </a:r>
            <a:endParaRPr lang="en-GB"/>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3</a:t>
            </a:r>
            <a:endParaRPr lang="en-GB"/>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4</a:t>
            </a:r>
            <a:endParaRPr lang="en-GB"/>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5</a:t>
            </a:r>
            <a:endParaRPr lang="en-GB"/>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6</a:t>
            </a:r>
            <a:endParaRPr lang="en-GB"/>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7</a:t>
            </a:r>
            <a:endParaRPr lang="en-GB"/>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pic>
        <p:nvPicPr>
          <p:cNvPr id="31" name="Picture 30">
            <a:extLst>
              <a:ext uri="{FF2B5EF4-FFF2-40B4-BE49-F238E27FC236}">
                <a16:creationId xmlns:a16="http://schemas.microsoft.com/office/drawing/2014/main" id="{4BE8A1E4-0391-614D-AB0B-7E8BD425F0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4704" y="5803167"/>
            <a:ext cx="783145" cy="828429"/>
          </a:xfrm>
          <a:prstGeom prst="rect">
            <a:avLst/>
          </a:prstGeom>
        </p:spPr>
      </p:pic>
    </p:spTree>
    <p:extLst>
      <p:ext uri="{BB962C8B-B14F-4D97-AF65-F5344CB8AC3E}">
        <p14:creationId xmlns:p14="http://schemas.microsoft.com/office/powerpoint/2010/main" val="342431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userDrawn="1"/>
        </p:nvSpPr>
        <p:spPr>
          <a:xfrm>
            <a:off x="12700" y="1442242"/>
            <a:ext cx="12192000" cy="396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BB65DF1F-030D-46F3-993A-B1C1FE6042D9}"/>
              </a:ext>
            </a:extLst>
          </p:cNvPr>
          <p:cNvSpPr>
            <a:spLocks/>
          </p:cNvSpPr>
          <p:nvPr userDrawn="1"/>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C7BA48F4-1AFA-43EE-B631-A50D560EF80E}"/>
              </a:ext>
            </a:extLst>
          </p:cNvPr>
          <p:cNvSpPr/>
          <p:nvPr userDrawn="1"/>
        </p:nvSpPr>
        <p:spPr>
          <a:xfrm>
            <a:off x="0" y="5338551"/>
            <a:ext cx="1219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hasCustomPrompt="1"/>
          </p:nvPr>
        </p:nvSpPr>
        <p:spPr>
          <a:xfrm>
            <a:off x="593276" y="2886092"/>
            <a:ext cx="6408000" cy="1073114"/>
          </a:xfr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r>
              <a:rPr lang="en-US"/>
              <a:t>First level (Section number)</a:t>
            </a:r>
          </a:p>
          <a:p>
            <a:pPr lvl="1"/>
            <a:r>
              <a:rPr lang="en-US"/>
              <a:t>Divider title goes here</a:t>
            </a:r>
          </a:p>
        </p:txBody>
      </p:sp>
    </p:spTree>
    <p:extLst>
      <p:ext uri="{BB962C8B-B14F-4D97-AF65-F5344CB8AC3E}">
        <p14:creationId xmlns:p14="http://schemas.microsoft.com/office/powerpoint/2010/main" val="187194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 Full Blee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1" y="0"/>
            <a:ext cx="12192000" cy="6858000"/>
          </a:xfrm>
          <a:solidFill>
            <a:schemeClr val="bg2"/>
          </a:solidFill>
        </p:spPr>
        <p:txBody>
          <a:bodyPr tIns="360000"/>
          <a:lstStyle>
            <a:lvl1pPr algn="ctr">
              <a:defRPr sz="1800" b="0">
                <a:solidFill>
                  <a:schemeClr val="tx2"/>
                </a:solidFill>
              </a:defRPr>
            </a:lvl1pPr>
          </a:lstStyle>
          <a:p>
            <a:r>
              <a:rPr lang="en-GB"/>
              <a:t>Click icon to insert an image and send this to back</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Divider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a:t>Subtitle goes here</a:t>
            </a:r>
          </a:p>
          <a:p>
            <a:pPr lvl="1"/>
            <a:r>
              <a:rPr lang="en-US"/>
              <a:t>Presenter Name</a:t>
            </a:r>
            <a:br>
              <a:rPr lang="en-US"/>
            </a:br>
            <a:endParaRPr lang="en-US"/>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blipFill dpi="0" rotWithShape="1">
            <a:blip r:embed="rId2"/>
            <a:srcRect/>
            <a:stretch>
              <a:fillRect/>
            </a:stretch>
          </a:blipFill>
        </p:spPr>
        <p:txBody>
          <a:bodyPr/>
          <a:lstStyle>
            <a:lvl1pPr>
              <a:defRPr>
                <a:noFill/>
              </a:defRPr>
            </a:lvl1pPr>
            <a:lvl2pPr>
              <a:defRPr>
                <a:noFill/>
              </a:defRPr>
            </a:lvl2pPr>
          </a:lstStyle>
          <a:p>
            <a:pPr lvl="0"/>
            <a:r>
              <a:rPr lang="en-US"/>
              <a:t>Edit Master text styles</a:t>
            </a:r>
          </a:p>
          <a:p>
            <a:pPr lvl="1"/>
            <a:r>
              <a:rPr lang="en-US"/>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591" y="5794602"/>
            <a:ext cx="799311" cy="845530"/>
          </a:xfrm>
          <a:prstGeom prst="rect">
            <a:avLst/>
          </a:prstGeom>
        </p:spPr>
      </p:pic>
      <p:sp>
        <p:nvSpPr>
          <p:cNvPr id="7" name="Slide Number Placeholder 6">
            <a:extLst>
              <a:ext uri="{FF2B5EF4-FFF2-40B4-BE49-F238E27FC236}">
                <a16:creationId xmlns:a16="http://schemas.microsoft.com/office/drawing/2014/main" id="{A0B2D42E-26B5-C046-9B14-07B9797FA606}"/>
              </a:ext>
            </a:extLst>
          </p:cNvPr>
          <p:cNvSpPr>
            <a:spLocks noGrp="1"/>
          </p:cNvSpPr>
          <p:nvPr>
            <p:ph type="sldNum" sz="quarter" idx="15"/>
          </p:nvPr>
        </p:nvSpPr>
        <p:spPr/>
        <p:txBody>
          <a:bodyPr/>
          <a:lstStyle/>
          <a:p>
            <a:fld id="{6445CA75-65CF-428D-AAFD-249FBBE0F4CE}" type="slidenum">
              <a:rPr lang="en-GB" smtClean="0"/>
              <a:pPr/>
              <a:t>‹#›</a:t>
            </a:fld>
            <a:endParaRPr lang="en-GB"/>
          </a:p>
        </p:txBody>
      </p:sp>
    </p:spTree>
    <p:extLst>
      <p:ext uri="{BB962C8B-B14F-4D97-AF65-F5344CB8AC3E}">
        <p14:creationId xmlns:p14="http://schemas.microsoft.com/office/powerpoint/2010/main" val="175585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0247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14233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63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122880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644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644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6445CA75-65CF-428D-AAFD-249FBBE0F4CE}" type="slidenum">
              <a:rPr lang="en-GB" smtClean="0"/>
              <a:pPr/>
              <a:t>‹#›</a:t>
            </a:fld>
            <a:endParaRPr lang="en-GB"/>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05405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6549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6445CA75-65CF-428D-AAFD-249FBBE0F4CE}" type="slidenum">
              <a:rPr lang="en-GB" smtClean="0"/>
              <a:pPr/>
              <a:t>‹#›</a:t>
            </a:fld>
            <a:endParaRPr lang="en-GB"/>
          </a:p>
        </p:txBody>
      </p:sp>
    </p:spTree>
    <p:extLst>
      <p:ext uri="{BB962C8B-B14F-4D97-AF65-F5344CB8AC3E}">
        <p14:creationId xmlns:p14="http://schemas.microsoft.com/office/powerpoint/2010/main" val="27186863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46" userDrawn="1">
          <p15:clr>
            <a:srgbClr val="F26B43"/>
          </p15:clr>
        </p15:guide>
        <p15:guide id="3" pos="7310" userDrawn="1">
          <p15:clr>
            <a:srgbClr val="F26B43"/>
          </p15:clr>
        </p15:guide>
        <p15:guide id="5" orient="horz" pos="4178" userDrawn="1">
          <p15:clr>
            <a:srgbClr val="F26B43"/>
          </p15:clr>
        </p15:guide>
        <p15:guide id="6" orient="horz" pos="3657" userDrawn="1">
          <p15:clr>
            <a:srgbClr val="F26B43"/>
          </p15:clr>
        </p15:guide>
        <p15:guide id="7" orient="horz" pos="11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6549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6445CA75-65CF-428D-AAFD-249FBBE0F4CE}" type="slidenum">
              <a:rPr lang="en-GB" smtClean="0"/>
              <a:pPr/>
              <a:t>‹#›</a:t>
            </a:fld>
            <a:endParaRPr lang="en-GB"/>
          </a:p>
        </p:txBody>
      </p:sp>
      <p:pic>
        <p:nvPicPr>
          <p:cNvPr id="8" name="Picture 7">
            <a:extLst>
              <a:ext uri="{FF2B5EF4-FFF2-40B4-BE49-F238E27FC236}">
                <a16:creationId xmlns:a16="http://schemas.microsoft.com/office/drawing/2014/main" id="{AAE8296B-67B4-0347-A563-1BAC90DE9EA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557147" y="5793218"/>
            <a:ext cx="793475" cy="839357"/>
          </a:xfrm>
          <a:prstGeom prst="rect">
            <a:avLst/>
          </a:prstGeom>
        </p:spPr>
      </p:pic>
    </p:spTree>
    <p:extLst>
      <p:ext uri="{BB962C8B-B14F-4D97-AF65-F5344CB8AC3E}">
        <p14:creationId xmlns:p14="http://schemas.microsoft.com/office/powerpoint/2010/main" val="1858433274"/>
      </p:ext>
    </p:extLst>
  </p:cSld>
  <p:clrMap bg1="lt1" tx1="dk1" bg2="lt2" tx2="dk2" accent1="accent1" accent2="accent2" accent3="accent3" accent4="accent4" accent5="accent5" accent6="accent6" hlink="hlink" folHlink="folHlink"/>
  <p:sldLayoutIdLst>
    <p:sldLayoutId id="2147483664" r:id="rId1"/>
    <p:sldLayoutId id="2147483658" r:id="rId2"/>
    <p:sldLayoutId id="2147483661" r:id="rId3"/>
    <p:sldLayoutId id="2147483660" r:id="rId4"/>
    <p:sldLayoutId id="2147483659" r:id="rId5"/>
    <p:sldLayoutId id="2147483654" r:id="rId6"/>
    <p:sldLayoutId id="2147483674" r:id="rId7"/>
    <p:sldLayoutId id="2147483662" r:id="rId8"/>
    <p:sldLayoutId id="2147483663" r:id="rId9"/>
    <p:sldLayoutId id="2147483666" r:id="rId10"/>
    <p:sldLayoutId id="2147483665" r:id="rId11"/>
    <p:sldLayoutId id="2147483655" r:id="rId12"/>
    <p:sldLayoutId id="214748365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46" userDrawn="1">
          <p15:clr>
            <a:srgbClr val="F26B43"/>
          </p15:clr>
        </p15:guide>
        <p15:guide id="3" pos="7310" userDrawn="1">
          <p15:clr>
            <a:srgbClr val="F26B43"/>
          </p15:clr>
        </p15:guide>
        <p15:guide id="5" orient="horz" pos="4178" userDrawn="1">
          <p15:clr>
            <a:srgbClr val="F26B43"/>
          </p15:clr>
        </p15:guide>
        <p15:guide id="6" orient="horz" pos="3657" userDrawn="1">
          <p15:clr>
            <a:srgbClr val="F26B43"/>
          </p15:clr>
        </p15:guide>
        <p15:guide id="7" orient="horz" pos="116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C3646B-3F5C-3247-975D-E1835DFDD54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6357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bg1"/>
                </a:solidFill>
              </a:defRPr>
            </a:lvl1pPr>
          </a:lstStyle>
          <a:p>
            <a:fld id="{6445CA75-65CF-428D-AAFD-249FBBE0F4CE}" type="slidenum">
              <a:rPr lang="en-GB" smtClean="0"/>
              <a:pPr/>
              <a:t>‹#›</a:t>
            </a:fld>
            <a:endParaRPr lang="en-GB"/>
          </a:p>
        </p:txBody>
      </p:sp>
      <p:pic>
        <p:nvPicPr>
          <p:cNvPr id="8" name="Picture 7">
            <a:extLst>
              <a:ext uri="{FF2B5EF4-FFF2-40B4-BE49-F238E27FC236}">
                <a16:creationId xmlns:a16="http://schemas.microsoft.com/office/drawing/2014/main" id="{AAE8296B-67B4-0347-A563-1BAC90DE9EA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7148" y="5805488"/>
            <a:ext cx="781876" cy="827087"/>
          </a:xfrm>
          <a:prstGeom prst="rect">
            <a:avLst/>
          </a:prstGeom>
        </p:spPr>
      </p:pic>
    </p:spTree>
    <p:extLst>
      <p:ext uri="{BB962C8B-B14F-4D97-AF65-F5344CB8AC3E}">
        <p14:creationId xmlns:p14="http://schemas.microsoft.com/office/powerpoint/2010/main" val="3778653973"/>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bg1"/>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bg1"/>
        </a:buClr>
        <a:buFont typeface="Arial" panose="020B0604020202020204" pitchFamily="34" charset="0"/>
        <a:buChar char="•"/>
        <a:defRPr sz="1600" kern="1200">
          <a:solidFill>
            <a:schemeClr val="bg1"/>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kern="1200">
          <a:solidFill>
            <a:schemeClr val="bg1"/>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orient="horz" pos="346">
          <p15:clr>
            <a:srgbClr val="F26B43"/>
          </p15:clr>
        </p15:guide>
        <p15:guide id="3" pos="7310">
          <p15:clr>
            <a:srgbClr val="F26B43"/>
          </p15:clr>
        </p15:guide>
        <p15:guide id="5" orient="horz" pos="4178">
          <p15:clr>
            <a:srgbClr val="F26B43"/>
          </p15:clr>
        </p15:guide>
        <p15:guide id="6" orient="horz" pos="3657">
          <p15:clr>
            <a:srgbClr val="F26B43"/>
          </p15:clr>
        </p15:guide>
        <p15:guide id="7" orient="horz" pos="11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www.health.nsw.gov.au/Infectious/covid-19/Documents/cleaning-surfaces.pdf"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www.dropbox.com/s/t9yxie9ccc9mjlu/What%20to%20do%20if%20you%20have%20a%20case.pdf?dl=0" TargetMode="External"/><Relationship Id="rId5" Type="http://schemas.openxmlformats.org/officeDocument/2006/relationships/image" Target="../media/image18.png"/><Relationship Id="rId4" Type="http://schemas.openxmlformats.org/officeDocument/2006/relationships/hyperlink" Target="https://aus01.safelinks.protection.outlook.com/?url=https%3A%2F%2Fwww.health.nsw.gov.au%2FInfectious%2Fcovid-19%2FDocuments%2Fresidential-hygiene.pdf&amp;data=04%7C01%7CTomas.Canning%40customerservice.nsw.gov.au%7Cef83df2ac79941cf022308d94413c208%7C1ef97a68e8ab44eda16db579fe2d7cd8%7C0%7C0%7C637615674166633500%7CUnknown%7CTWFpbGZsb3d8eyJWIjoiMC4wLjAwMDAiLCJQIjoiV2luMzIiLCJBTiI6Ik1haWwiLCJXVCI6Mn0%3D%7C1000&amp;sdata=Nc5yThNAT0knhafp8LbCMRkEeovHgw3zeEaJmupBxdE%3D&amp;reserved=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afeworkaustralia.gov.au/doc/how-clean-and-disinfect-your-workplace-covid-19" TargetMode="External"/><Relationship Id="rId2" Type="http://schemas.openxmlformats.org/officeDocument/2006/relationships/hyperlink" Target="https://www.safeworkaustralia.gov.au/sites/default/files/2020-05/COVID-19_Cleaning-Checklist_26May2020.pdf" TargetMode="Externa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s://www.safeworkaustralia.gov.au/covid-19-information-workplaces/industry-information/food-processing-and-manufacturing/cleaning#heading--6--tab-toc-what_if_there_is_a_case_of_covid-19_in_my_workplac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sw.gov.au/covid-19/covid-safe-businesses" TargetMode="External"/><Relationship Id="rId2" Type="http://schemas.openxmlformats.org/officeDocument/2006/relationships/hyperlink" Target="https://www.nsw.gov.au/covid-19/covid-safe/guidance-for-businesses-linked-covid-19-cases" TargetMode="Externa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www.nsw.gov.au/covid-19/covid-safe/guidance-for-businesses-linked-covid-19-cases" TargetMode="External"/><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nsw.gov.au/Infectious/covid-19/Documents/got-symptoms-get-tested-poster.pdf" TargetMode="External"/><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hyperlink" Target="https://www.health.nsw.gov.au/Infectious/covid-19/Pages/multilingual.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health.nsw.gov.au/Infectious/covid-19/Publications/poster-keep-safe.pdf"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hyperlink" Target="https://www.dropbox.com/s/u1kf6j54rma5rh2/Business%20COVID%20case%20branded.png?dl=0" TargetMode="External"/><Relationship Id="rId3" Type="http://schemas.openxmlformats.org/officeDocument/2006/relationships/image" Target="../media/image11.png"/><Relationship Id="rId7" Type="http://schemas.openxmlformats.org/officeDocument/2006/relationships/hyperlink" Target="https://www.dropbox.com/s/yj8zzzcjwwxbbrb/Business%20covid%20case%201%20branded.png?dl=0"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dropbox.com/s/tlj8qyh5i2bq122/Business%20COVID%20case%20opening%20branded.png?dl=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dropbox.com/s/v8bxvcp8ce5ttym/Unbranded%203.png?dl=0" TargetMode="External"/><Relationship Id="rId3" Type="http://schemas.openxmlformats.org/officeDocument/2006/relationships/image" Target="../media/image14.png"/><Relationship Id="rId7" Type="http://schemas.openxmlformats.org/officeDocument/2006/relationships/hyperlink" Target="https://www.dropbox.com/s/nx6uho3k3ror00h/unbranded%201.png?dl=0"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dropbox.com/s/guxo2zjzyhegle7/Unbranded%202.png?dl=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48A0-0497-DC4D-B2D8-D4FE567F3236}"/>
              </a:ext>
            </a:extLst>
          </p:cNvPr>
          <p:cNvSpPr>
            <a:spLocks noGrp="1"/>
          </p:cNvSpPr>
          <p:nvPr>
            <p:ph type="title"/>
          </p:nvPr>
        </p:nvSpPr>
        <p:spPr>
          <a:xfrm>
            <a:off x="593767" y="1598921"/>
            <a:ext cx="6807929" cy="1772793"/>
          </a:xfrm>
        </p:spPr>
        <p:txBody>
          <a:bodyPr/>
          <a:lstStyle/>
          <a:p>
            <a:r>
              <a:rPr lang="en-US" dirty="0">
                <a:cs typeface="Arial"/>
              </a:rPr>
              <a:t>If a business is linked to a COVID case</a:t>
            </a:r>
            <a:endParaRPr lang="en-AU" dirty="0"/>
          </a:p>
        </p:txBody>
      </p:sp>
      <p:sp>
        <p:nvSpPr>
          <p:cNvPr id="3" name="Text Placeholder 2">
            <a:extLst>
              <a:ext uri="{FF2B5EF4-FFF2-40B4-BE49-F238E27FC236}">
                <a16:creationId xmlns:a16="http://schemas.microsoft.com/office/drawing/2014/main" id="{0E2D7ED1-45B0-B04B-83DE-1B146B2F2D85}"/>
              </a:ext>
            </a:extLst>
          </p:cNvPr>
          <p:cNvSpPr>
            <a:spLocks noGrp="1"/>
          </p:cNvSpPr>
          <p:nvPr>
            <p:ph type="body" sz="quarter" idx="11"/>
          </p:nvPr>
        </p:nvSpPr>
        <p:spPr>
          <a:xfrm>
            <a:off x="593768" y="3599135"/>
            <a:ext cx="5552920" cy="707886"/>
          </a:xfrm>
        </p:spPr>
        <p:txBody>
          <a:bodyPr vert="horz" lIns="0" tIns="0" rIns="0" bIns="0" rtlCol="0" anchor="t">
            <a:spAutoFit/>
          </a:bodyPr>
          <a:lstStyle/>
          <a:p>
            <a:endParaRPr lang="en-US" b="1" dirty="0">
              <a:cs typeface="Arial"/>
            </a:endParaRPr>
          </a:p>
          <a:p>
            <a:endParaRPr lang="en-AU"/>
          </a:p>
        </p:txBody>
      </p:sp>
      <p:sp>
        <p:nvSpPr>
          <p:cNvPr id="4" name="Text Placeholder 3">
            <a:extLst>
              <a:ext uri="{FF2B5EF4-FFF2-40B4-BE49-F238E27FC236}">
                <a16:creationId xmlns:a16="http://schemas.microsoft.com/office/drawing/2014/main" id="{E1EB7A0E-FBE5-854A-BCA2-FE99777D9EC1}"/>
              </a:ext>
            </a:extLst>
          </p:cNvPr>
          <p:cNvSpPr txBox="1">
            <a:spLocks/>
          </p:cNvSpPr>
          <p:nvPr/>
        </p:nvSpPr>
        <p:spPr>
          <a:xfrm>
            <a:off x="593768" y="4808065"/>
            <a:ext cx="6290508" cy="276999"/>
          </a:xfrm>
          <a:prstGeom prst="rect">
            <a:avLst/>
          </a:prstGeom>
        </p:spPr>
        <p:txBody>
          <a:bodyPr vert="horz" lIns="0" tIns="0" rIns="0" bIns="0" rtlCol="0" anchor="t">
            <a:sp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sz="2000" b="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bg1"/>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July 2021</a:t>
            </a:r>
          </a:p>
        </p:txBody>
      </p:sp>
    </p:spTree>
    <p:extLst>
      <p:ext uri="{BB962C8B-B14F-4D97-AF65-F5344CB8AC3E}">
        <p14:creationId xmlns:p14="http://schemas.microsoft.com/office/powerpoint/2010/main" val="322526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A24A-4970-4E3E-8E2B-D4BBFCCA063D}"/>
              </a:ext>
            </a:extLst>
          </p:cNvPr>
          <p:cNvSpPr>
            <a:spLocks noGrp="1"/>
          </p:cNvSpPr>
          <p:nvPr>
            <p:ph type="title"/>
          </p:nvPr>
        </p:nvSpPr>
        <p:spPr>
          <a:xfrm>
            <a:off x="609599" y="490684"/>
            <a:ext cx="10972800" cy="498598"/>
          </a:xfrm>
        </p:spPr>
        <p:txBody>
          <a:bodyPr/>
          <a:lstStyle/>
          <a:p>
            <a:r>
              <a:rPr lang="en-US" dirty="0"/>
              <a:t>Additional messaging for impacted businesses</a:t>
            </a:r>
            <a:endParaRPr lang="en-NZ" dirty="0"/>
          </a:p>
        </p:txBody>
      </p:sp>
      <p:sp>
        <p:nvSpPr>
          <p:cNvPr id="8" name="Rectangle 7">
            <a:extLst>
              <a:ext uri="{FF2B5EF4-FFF2-40B4-BE49-F238E27FC236}">
                <a16:creationId xmlns:a16="http://schemas.microsoft.com/office/drawing/2014/main" id="{A121146F-56F6-42C1-A675-73B39CEC6FF7}"/>
              </a:ext>
            </a:extLst>
          </p:cNvPr>
          <p:cNvSpPr/>
          <p:nvPr/>
        </p:nvSpPr>
        <p:spPr>
          <a:xfrm>
            <a:off x="516466" y="1164134"/>
            <a:ext cx="10740539" cy="5693866"/>
          </a:xfrm>
          <a:prstGeom prst="rect">
            <a:avLst/>
          </a:prstGeom>
        </p:spPr>
        <p:txBody>
          <a:bodyPr wrap="square" lIns="91440" tIns="45720" rIns="91440" bIns="45720" anchor="t">
            <a:spAutoFit/>
          </a:bodyPr>
          <a:lstStyle/>
          <a:p>
            <a:r>
              <a:rPr lang="en-US" sz="1400" dirty="0"/>
              <a:t>These example key messages explain </a:t>
            </a:r>
            <a:r>
              <a:rPr lang="en-US" sz="1400" b="1" dirty="0"/>
              <a:t>what </a:t>
            </a:r>
            <a:r>
              <a:rPr lang="en-US" sz="1400" dirty="0"/>
              <a:t>has caused your business to close, </a:t>
            </a:r>
            <a:r>
              <a:rPr lang="en-US" sz="1400" b="1" dirty="0"/>
              <a:t>how</a:t>
            </a:r>
            <a:r>
              <a:rPr lang="en-US" sz="1400" dirty="0"/>
              <a:t> you are keeping people safe and </a:t>
            </a:r>
            <a:r>
              <a:rPr lang="en-US" sz="1400" b="1" dirty="0"/>
              <a:t>why </a:t>
            </a:r>
            <a:r>
              <a:rPr lang="en-US" sz="1400" dirty="0"/>
              <a:t>customers should feel comfortable to return when you reopen. </a:t>
            </a:r>
            <a:r>
              <a:rPr lang="en-AU" sz="1400" dirty="0">
                <a:solidFill>
                  <a:srgbClr val="000000"/>
                </a:solidFill>
              </a:rPr>
              <a:t>Include the three elements in each communication where possible​</a:t>
            </a:r>
            <a:r>
              <a:rPr lang="en-US" sz="1400" dirty="0"/>
              <a:t>.</a:t>
            </a:r>
          </a:p>
          <a:p>
            <a:endParaRPr lang="en-AU" sz="1400" dirty="0"/>
          </a:p>
          <a:p>
            <a:r>
              <a:rPr lang="en-AU" sz="1400" b="1" dirty="0">
                <a:solidFill>
                  <a:srgbClr val="000000"/>
                </a:solidFill>
                <a:ea typeface="Calibri" panose="020F0502020204030204" pitchFamily="34" charset="0"/>
                <a:cs typeface="Calibri" panose="020F0502020204030204" pitchFamily="34" charset="0"/>
              </a:rPr>
              <a:t>What caused your business to close</a:t>
            </a:r>
          </a:p>
          <a:p>
            <a:pPr marL="628650" lvl="1" indent="-171450">
              <a:buFont typeface="Arial" panose="020B0604020202020204" pitchFamily="34" charset="0"/>
              <a:buChar char="•"/>
            </a:pPr>
            <a:r>
              <a:rPr lang="en-AU" sz="1400" dirty="0">
                <a:solidFill>
                  <a:srgbClr val="000000"/>
                </a:solidFill>
                <a:ea typeface="Calibri" panose="020F0502020204030204" pitchFamily="34" charset="0"/>
                <a:cs typeface="Calibri" panose="020F0502020204030204" pitchFamily="34" charset="0"/>
              </a:rPr>
              <a:t>As we’ve continued to operate during this pandemic, we have done all we can to ensure our premises are safe for our customers and staff</a:t>
            </a:r>
          </a:p>
          <a:p>
            <a:pPr marL="628650" lvl="1" indent="-171450">
              <a:buFont typeface="Arial" panose="020B0604020202020204" pitchFamily="34" charset="0"/>
              <a:buChar char="•"/>
            </a:pPr>
            <a:r>
              <a:rPr lang="en-AU" sz="1400" dirty="0">
                <a:solidFill>
                  <a:srgbClr val="000000"/>
                </a:solidFill>
                <a:ea typeface="Calibri" panose="020F0502020204030204" pitchFamily="34" charset="0"/>
                <a:cs typeface="Calibri" panose="020F0502020204030204" pitchFamily="34" charset="0"/>
              </a:rPr>
              <a:t>Unfortunately [on date] someone visited our premises who has since tested positive for COVID-19</a:t>
            </a:r>
          </a:p>
          <a:p>
            <a:pPr marL="628650" lvl="1" indent="-171450">
              <a:buFont typeface="Arial" panose="020B0604020202020204" pitchFamily="34" charset="0"/>
              <a:buChar char="•"/>
            </a:pPr>
            <a:r>
              <a:rPr lang="en-AU" sz="1400" dirty="0">
                <a:solidFill>
                  <a:srgbClr val="000000"/>
                </a:solidFill>
                <a:ea typeface="Calibri" panose="020F0502020204030204" pitchFamily="34" charset="0"/>
                <a:cs typeface="Calibri" panose="020F0502020204030204" pitchFamily="34" charset="0"/>
              </a:rPr>
              <a:t>This means there is a chance that customers who visited our premises on [date] could have been exposed to the virus</a:t>
            </a:r>
          </a:p>
          <a:p>
            <a:r>
              <a:rPr lang="en-AU" sz="1400" b="1" dirty="0">
                <a:solidFill>
                  <a:srgbClr val="000000"/>
                </a:solidFill>
                <a:ea typeface="Calibri" panose="020F0502020204030204" pitchFamily="34" charset="0"/>
                <a:cs typeface="Calibri" panose="020F0502020204030204" pitchFamily="34" charset="0"/>
              </a:rPr>
              <a:t>How you are ensuring your customers and staff are safe</a:t>
            </a:r>
          </a:p>
          <a:p>
            <a:pPr marL="628650" lvl="1" indent="-171450">
              <a:buFont typeface="Arial" panose="020B0604020202020204" pitchFamily="34" charset="0"/>
              <a:buChar char="•"/>
            </a:pPr>
            <a:r>
              <a:rPr lang="en-AU" sz="1400" dirty="0">
                <a:solidFill>
                  <a:srgbClr val="000000"/>
                </a:solidFill>
                <a:ea typeface="Calibri" panose="020F0502020204030204" pitchFamily="34" charset="0"/>
                <a:cs typeface="Calibri" panose="020F0502020204030204" pitchFamily="34" charset="0"/>
              </a:rPr>
              <a:t>We know this is a part of operating our business during a pandemic and we will always do the right thing</a:t>
            </a:r>
          </a:p>
          <a:p>
            <a:pPr marL="628650" lvl="1" indent="-171450">
              <a:buFont typeface="Arial" panose="020B0604020202020204" pitchFamily="34" charset="0"/>
              <a:buChar char="•"/>
            </a:pPr>
            <a:r>
              <a:rPr lang="en-AU" sz="1400" dirty="0">
                <a:solidFill>
                  <a:srgbClr val="000000"/>
                </a:solidFill>
                <a:ea typeface="Calibri" panose="020F0502020204030204" pitchFamily="34" charset="0"/>
                <a:cs typeface="Calibri" panose="020F0502020204030204" pitchFamily="34" charset="0"/>
              </a:rPr>
              <a:t>We are working with NSW Health to help identify those customers and staff who may be at risk</a:t>
            </a:r>
          </a:p>
          <a:p>
            <a:pPr marL="628650" lvl="1" indent="-171450">
              <a:buFont typeface="Arial" panose="020B0604020202020204" pitchFamily="34" charset="0"/>
              <a:buChar char="•"/>
            </a:pPr>
            <a:r>
              <a:rPr lang="en-AU" sz="1400" dirty="0">
                <a:solidFill>
                  <a:srgbClr val="000000"/>
                </a:solidFill>
                <a:ea typeface="Calibri" panose="020F0502020204030204" pitchFamily="34" charset="0"/>
                <a:cs typeface="Calibri" panose="020F0502020204030204" pitchFamily="34" charset="0"/>
              </a:rPr>
              <a:t>We’ve closed our doors and are working with public health authorities and Safe Work NSW to conduct the infection control measures required and ensure we do everything we need to open our doors again</a:t>
            </a:r>
          </a:p>
          <a:p>
            <a:pPr marL="628650" lvl="1" indent="-171450">
              <a:buFont typeface="Arial" panose="020B0604020202020204" pitchFamily="34" charset="0"/>
              <a:buChar char="•"/>
            </a:pPr>
            <a:r>
              <a:rPr lang="en-AU" sz="1400" dirty="0">
                <a:solidFill>
                  <a:srgbClr val="000000"/>
                </a:solidFill>
                <a:ea typeface="Calibri" panose="020F0502020204030204" pitchFamily="34" charset="0"/>
                <a:cs typeface="Calibri" panose="020F0502020204030204" pitchFamily="34" charset="0"/>
              </a:rPr>
              <a:t>We thank our customers, our team and our community for their support</a:t>
            </a:r>
          </a:p>
          <a:p>
            <a:pPr marL="628650" lvl="1" indent="-171450">
              <a:buFont typeface="Arial" panose="020B0604020202020204" pitchFamily="34" charset="0"/>
              <a:buChar char="•"/>
            </a:pPr>
            <a:r>
              <a:rPr lang="en-AU" sz="1400" dirty="0">
                <a:solidFill>
                  <a:srgbClr val="000000"/>
                </a:solidFill>
                <a:ea typeface="Calibri" panose="020F0502020204030204" pitchFamily="34" charset="0"/>
                <a:cs typeface="Calibri" panose="020F0502020204030204" pitchFamily="34" charset="0"/>
              </a:rPr>
              <a:t>[for registered COVID Safe businesses] We are a registered COVID Safe business and are committed to protecting the community and preventing the spread of COVID-19</a:t>
            </a:r>
          </a:p>
          <a:p>
            <a:r>
              <a:rPr lang="en-AU" sz="1400" b="1" dirty="0">
                <a:solidFill>
                  <a:srgbClr val="000000"/>
                </a:solidFill>
                <a:ea typeface="Calibri" panose="020F0502020204030204" pitchFamily="34" charset="0"/>
                <a:cs typeface="Calibri" panose="020F0502020204030204" pitchFamily="34" charset="0"/>
              </a:rPr>
              <a:t>Why customers can now return as you have reopened safely</a:t>
            </a:r>
          </a:p>
          <a:p>
            <a:pPr marL="628650" lvl="1" indent="-171450">
              <a:buFont typeface="Arial" panose="020B0604020202020204" pitchFamily="34" charset="0"/>
              <a:buChar char="•"/>
            </a:pPr>
            <a:r>
              <a:rPr lang="en-AU" sz="1400" dirty="0">
                <a:solidFill>
                  <a:srgbClr val="000000"/>
                </a:solidFill>
                <a:ea typeface="Calibri" panose="020F0502020204030204" pitchFamily="34" charset="0"/>
                <a:cs typeface="Calibri" panose="020F0502020204030204" pitchFamily="34" charset="0"/>
              </a:rPr>
              <a:t>We have opened our doors again</a:t>
            </a:r>
          </a:p>
          <a:p>
            <a:pPr marL="628650" lvl="1" indent="-171450">
              <a:buFont typeface="Arial" panose="020B0604020202020204" pitchFamily="34" charset="0"/>
              <a:buChar char="•"/>
            </a:pPr>
            <a:r>
              <a:rPr lang="en-AU" sz="1400" dirty="0">
                <a:solidFill>
                  <a:srgbClr val="000000"/>
                </a:solidFill>
                <a:ea typeface="Calibri" panose="020F0502020204030204" pitchFamily="34" charset="0"/>
                <a:cs typeface="Calibri" panose="020F0502020204030204" pitchFamily="34" charset="0"/>
              </a:rPr>
              <a:t>We’ve implemented [state what you’re doing now to keep people safe] </a:t>
            </a:r>
          </a:p>
          <a:p>
            <a:pPr marL="628650" lvl="1" indent="-171450">
              <a:buFont typeface="Arial" panose="020B0604020202020204" pitchFamily="34" charset="0"/>
              <a:buChar char="•"/>
            </a:pPr>
            <a:r>
              <a:rPr lang="en-AU" sz="1400" dirty="0">
                <a:solidFill>
                  <a:srgbClr val="000000"/>
                </a:solidFill>
                <a:ea typeface="Calibri" panose="020F0502020204030204" pitchFamily="34" charset="0"/>
                <a:cs typeface="Calibri" panose="020F0502020204030204" pitchFamily="34" charset="0"/>
              </a:rPr>
              <a:t>Our safety measures remain in place and we continue to be vigilant</a:t>
            </a:r>
          </a:p>
          <a:p>
            <a:pPr marL="628650" lvl="1" indent="-171450">
              <a:buFont typeface="Arial" panose="020B0604020202020204" pitchFamily="34" charset="0"/>
              <a:buChar char="•"/>
            </a:pPr>
            <a:r>
              <a:rPr lang="en-AU" sz="1400" dirty="0">
                <a:solidFill>
                  <a:srgbClr val="000000"/>
                </a:solidFill>
                <a:ea typeface="Calibri" panose="020F0502020204030204" pitchFamily="34" charset="0"/>
                <a:cs typeface="Calibri" panose="020F0502020204030204" pitchFamily="34" charset="0"/>
              </a:rPr>
              <a:t>[for registered COVID Safe businesses and/or have a COVID Safe Plan in place] Our COVID Safe plan remains in place so please support us in staying COVID Safe</a:t>
            </a:r>
          </a:p>
          <a:p>
            <a:pPr marL="628650" lvl="1" indent="-171450">
              <a:buFont typeface="Arial" panose="020B0604020202020204" pitchFamily="34" charset="0"/>
              <a:buChar char="•"/>
            </a:pPr>
            <a:r>
              <a:rPr lang="en-AU" sz="1400" dirty="0">
                <a:solidFill>
                  <a:srgbClr val="000000"/>
                </a:solidFill>
                <a:ea typeface="Calibri" panose="020F0502020204030204" pitchFamily="34" charset="0"/>
                <a:cs typeface="Calibri" panose="020F0502020204030204" pitchFamily="34" charset="0"/>
              </a:rPr>
              <a:t>We can’t do this alone. We need all our customers to do the right thing.</a:t>
            </a:r>
          </a:p>
          <a:p>
            <a:pPr marL="628650" lvl="1" indent="-171450">
              <a:buFont typeface="Arial" panose="020B0604020202020204" pitchFamily="34" charset="0"/>
              <a:buChar char="•"/>
            </a:pPr>
            <a:r>
              <a:rPr lang="en-AU" sz="1400" dirty="0">
                <a:solidFill>
                  <a:srgbClr val="000000"/>
                </a:solidFill>
                <a:ea typeface="Calibri" panose="020F0502020204030204" pitchFamily="34" charset="0"/>
                <a:cs typeface="Calibri" panose="020F0502020204030204" pitchFamily="34" charset="0"/>
              </a:rPr>
              <a:t>The safety of our customers and staff is our number one priority </a:t>
            </a:r>
          </a:p>
          <a:p>
            <a:pPr marL="628650" lvl="1" indent="-171450">
              <a:buFont typeface="Arial" panose="020B0604020202020204" pitchFamily="34" charset="0"/>
              <a:buChar char="•"/>
            </a:pPr>
            <a:r>
              <a:rPr lang="en-AU" sz="1400" dirty="0">
                <a:solidFill>
                  <a:srgbClr val="000000"/>
                </a:solidFill>
                <a:ea typeface="Calibri" panose="020F0502020204030204" pitchFamily="34" charset="0"/>
                <a:cs typeface="Calibri" panose="020F0502020204030204" pitchFamily="34" charset="0"/>
              </a:rPr>
              <a:t>Help us keep our community safe and help NSW stay in business</a:t>
            </a:r>
            <a:endParaRPr lang="en-NZ" sz="1400" dirty="0">
              <a:solidFill>
                <a:srgbClr val="000000"/>
              </a:solidFill>
              <a:ea typeface="Calibri" panose="020F0502020204030204" pitchFamily="34" charset="0"/>
              <a:cs typeface="Times New Roman" panose="02020603050405020304" pitchFamily="18" charset="0"/>
            </a:endParaRPr>
          </a:p>
          <a:p>
            <a:endParaRPr lang="en-AU" sz="1400" dirty="0"/>
          </a:p>
        </p:txBody>
      </p:sp>
    </p:spTree>
    <p:extLst>
      <p:ext uri="{BB962C8B-B14F-4D97-AF65-F5344CB8AC3E}">
        <p14:creationId xmlns:p14="http://schemas.microsoft.com/office/powerpoint/2010/main" val="3633651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44FEC-3295-4659-9DC7-1DB1D59E3704}"/>
              </a:ext>
            </a:extLst>
          </p:cNvPr>
          <p:cNvSpPr>
            <a:spLocks noGrp="1"/>
          </p:cNvSpPr>
          <p:nvPr>
            <p:ph type="title"/>
          </p:nvPr>
        </p:nvSpPr>
        <p:spPr>
          <a:xfrm>
            <a:off x="519627" y="645258"/>
            <a:ext cx="7376340" cy="1181862"/>
          </a:xfrm>
        </p:spPr>
        <p:txBody>
          <a:bodyPr/>
          <a:lstStyle/>
          <a:p>
            <a:r>
              <a:rPr lang="en-AU" dirty="0">
                <a:solidFill>
                  <a:schemeClr val="accent2"/>
                </a:solidFill>
                <a:latin typeface="Arial" panose="020B0604020202020204" pitchFamily="34" charset="0"/>
                <a:cs typeface="Arial" panose="020B0604020202020204" pitchFamily="34" charset="0"/>
              </a:rPr>
              <a:t>Implementing infection control</a:t>
            </a:r>
            <a:endParaRPr lang="en-GB" dirty="0">
              <a:solidFill>
                <a:schemeClr val="accent2"/>
              </a:solidFill>
            </a:endParaRPr>
          </a:p>
        </p:txBody>
      </p:sp>
      <p:sp>
        <p:nvSpPr>
          <p:cNvPr id="3" name="Rectangle 2">
            <a:extLst>
              <a:ext uri="{FF2B5EF4-FFF2-40B4-BE49-F238E27FC236}">
                <a16:creationId xmlns:a16="http://schemas.microsoft.com/office/drawing/2014/main" id="{260E5B09-1909-084F-9B50-B5C5F3E3584C}"/>
              </a:ext>
            </a:extLst>
          </p:cNvPr>
          <p:cNvSpPr/>
          <p:nvPr/>
        </p:nvSpPr>
        <p:spPr>
          <a:xfrm>
            <a:off x="550863" y="1876990"/>
            <a:ext cx="6346054" cy="2031325"/>
          </a:xfrm>
          <a:prstGeom prst="rect">
            <a:avLst/>
          </a:prstGeom>
        </p:spPr>
        <p:txBody>
          <a:bodyPr wrap="square">
            <a:spAutoFit/>
          </a:bodyPr>
          <a:lstStyle/>
          <a:p>
            <a:endParaRPr lang="en-NZ" sz="1400" dirty="0">
              <a:latin typeface="Arial" panose="020B0604020202020204" pitchFamily="34" charset="0"/>
              <a:cs typeface="Arial" panose="020B0604020202020204" pitchFamily="34" charset="0"/>
            </a:endParaRPr>
          </a:p>
          <a:p>
            <a:endParaRPr lang="en-NZ" sz="1400" dirty="0">
              <a:latin typeface="Arial" panose="020B0604020202020204" pitchFamily="34" charset="0"/>
              <a:cs typeface="Arial" panose="020B0604020202020204" pitchFamily="34" charset="0"/>
            </a:endParaRPr>
          </a:p>
          <a:p>
            <a:r>
              <a:rPr lang="en-NZ" sz="1400" dirty="0">
                <a:latin typeface="Arial" panose="020B0604020202020204" pitchFamily="34" charset="0"/>
                <a:cs typeface="Arial" panose="020B0604020202020204" pitchFamily="34" charset="0"/>
              </a:rPr>
              <a:t>If a case of COVID-19 is linked to your business you will be directed by public health authorities to implement certain infection control measures. </a:t>
            </a:r>
          </a:p>
          <a:p>
            <a:endParaRPr lang="en-NZ" sz="1400" dirty="0">
              <a:latin typeface="Arial" panose="020B0604020202020204" pitchFamily="34" charset="0"/>
              <a:cs typeface="Arial" panose="020B0604020202020204" pitchFamily="34" charset="0"/>
            </a:endParaRPr>
          </a:p>
          <a:p>
            <a:r>
              <a:rPr lang="en-NZ" sz="1400" dirty="0">
                <a:latin typeface="Arial" panose="020B0604020202020204" pitchFamily="34" charset="0"/>
                <a:cs typeface="Arial" panose="020B0604020202020204" pitchFamily="34" charset="0"/>
              </a:rPr>
              <a:t>This might include cleaning and disinfection or ensuring all staff are tested for COVID-19, regardless of if they’re showing symptoms.</a:t>
            </a:r>
          </a:p>
          <a:p>
            <a:endParaRPr lang="en-NZ" sz="1400" dirty="0">
              <a:latin typeface="Arial" panose="020B0604020202020204" pitchFamily="34" charset="0"/>
              <a:cs typeface="Arial" panose="020B0604020202020204" pitchFamily="34" charset="0"/>
            </a:endParaRPr>
          </a:p>
          <a:p>
            <a:r>
              <a:rPr lang="en-NZ" sz="1400" dirty="0">
                <a:latin typeface="Arial" panose="020B0604020202020204" pitchFamily="34" charset="0"/>
                <a:cs typeface="Arial" panose="020B0604020202020204" pitchFamily="34" charset="0"/>
              </a:rPr>
              <a:t>The following is an overview and links to the full details on what is involved.</a:t>
            </a:r>
          </a:p>
        </p:txBody>
      </p:sp>
    </p:spTree>
    <p:extLst>
      <p:ext uri="{BB962C8B-B14F-4D97-AF65-F5344CB8AC3E}">
        <p14:creationId xmlns:p14="http://schemas.microsoft.com/office/powerpoint/2010/main" val="22622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79672-E780-4149-A74D-F33C7C7ED178}"/>
              </a:ext>
            </a:extLst>
          </p:cNvPr>
          <p:cNvSpPr>
            <a:spLocks noGrp="1"/>
          </p:cNvSpPr>
          <p:nvPr>
            <p:ph type="title"/>
          </p:nvPr>
        </p:nvSpPr>
        <p:spPr>
          <a:xfrm>
            <a:off x="609600" y="434173"/>
            <a:ext cx="10972800" cy="498598"/>
          </a:xfrm>
        </p:spPr>
        <p:txBody>
          <a:bodyPr/>
          <a:lstStyle/>
          <a:p>
            <a:r>
              <a:rPr lang="en-AU"/>
              <a:t>Update: hygiene and cleaning</a:t>
            </a:r>
            <a:endParaRPr lang="en-NZ"/>
          </a:p>
        </p:txBody>
      </p:sp>
      <p:sp>
        <p:nvSpPr>
          <p:cNvPr id="4" name="Slide Number Placeholder 3">
            <a:extLst>
              <a:ext uri="{FF2B5EF4-FFF2-40B4-BE49-F238E27FC236}">
                <a16:creationId xmlns:a16="http://schemas.microsoft.com/office/drawing/2014/main" id="{7A257556-7D2F-49E1-80B1-3E53CA5D130E}"/>
              </a:ext>
            </a:extLst>
          </p:cNvPr>
          <p:cNvSpPr>
            <a:spLocks noGrp="1"/>
          </p:cNvSpPr>
          <p:nvPr>
            <p:ph type="sldNum" sz="quarter" idx="12"/>
          </p:nvPr>
        </p:nvSpPr>
        <p:spPr>
          <a:xfrm>
            <a:off x="11440810" y="6515657"/>
            <a:ext cx="157094" cy="153888"/>
          </a:xfrm>
        </p:spPr>
        <p:txBody>
          <a:bodyPr/>
          <a:lstStyle/>
          <a:p>
            <a:pPr>
              <a:defRPr/>
            </a:pPr>
            <a:fld id="{A4F0BC93-622D-4964-921F-55B8C667A1AC}" type="slidenum">
              <a:rPr lang="en-AU" smtClean="0"/>
              <a:pPr>
                <a:defRPr/>
              </a:pPr>
              <a:t>12</a:t>
            </a:fld>
            <a:endParaRPr lang="en-AU"/>
          </a:p>
        </p:txBody>
      </p:sp>
      <p:pic>
        <p:nvPicPr>
          <p:cNvPr id="6" name="Picture 5">
            <a:extLst>
              <a:ext uri="{FF2B5EF4-FFF2-40B4-BE49-F238E27FC236}">
                <a16:creationId xmlns:a16="http://schemas.microsoft.com/office/drawing/2014/main" id="{066519DA-53B3-4ABE-BB8E-C55455B08750}"/>
              </a:ext>
            </a:extLst>
          </p:cNvPr>
          <p:cNvPicPr>
            <a:picLocks noChangeAspect="1"/>
          </p:cNvPicPr>
          <p:nvPr/>
        </p:nvPicPr>
        <p:blipFill>
          <a:blip r:embed="rId3"/>
          <a:stretch>
            <a:fillRect/>
          </a:stretch>
        </p:blipFill>
        <p:spPr>
          <a:xfrm>
            <a:off x="6282632" y="1848545"/>
            <a:ext cx="2755635" cy="3893014"/>
          </a:xfrm>
          <a:prstGeom prst="rect">
            <a:avLst/>
          </a:prstGeom>
          <a:ln>
            <a:solidFill>
              <a:schemeClr val="bg2"/>
            </a:solidFill>
          </a:ln>
        </p:spPr>
      </p:pic>
      <p:sp>
        <p:nvSpPr>
          <p:cNvPr id="8" name="TextBox 7">
            <a:extLst>
              <a:ext uri="{FF2B5EF4-FFF2-40B4-BE49-F238E27FC236}">
                <a16:creationId xmlns:a16="http://schemas.microsoft.com/office/drawing/2014/main" id="{1F29F734-384F-4DB5-BF3C-0E64CABB0BF2}"/>
              </a:ext>
            </a:extLst>
          </p:cNvPr>
          <p:cNvSpPr txBox="1"/>
          <p:nvPr/>
        </p:nvSpPr>
        <p:spPr>
          <a:xfrm>
            <a:off x="6198130" y="1493127"/>
            <a:ext cx="1968776" cy="261610"/>
          </a:xfrm>
          <a:prstGeom prst="rect">
            <a:avLst/>
          </a:prstGeom>
          <a:noFill/>
        </p:spPr>
        <p:txBody>
          <a:bodyPr wrap="square">
            <a:spAutoFit/>
          </a:bodyPr>
          <a:lstStyle/>
          <a:p>
            <a:r>
              <a:rPr lang="en-US" sz="1100">
                <a:solidFill>
                  <a:schemeClr val="tx1"/>
                </a:solidFill>
                <a:cs typeface="Arial"/>
                <a:hlinkClick r:id="rId4"/>
              </a:rPr>
              <a:t>Click here to download</a:t>
            </a:r>
            <a:endParaRPr lang="en-AU" sz="1100"/>
          </a:p>
        </p:txBody>
      </p:sp>
      <p:pic>
        <p:nvPicPr>
          <p:cNvPr id="9" name="Picture 8">
            <a:extLst>
              <a:ext uri="{FF2B5EF4-FFF2-40B4-BE49-F238E27FC236}">
                <a16:creationId xmlns:a16="http://schemas.microsoft.com/office/drawing/2014/main" id="{FA373B6F-9F2B-449D-BEFD-6B1A704A22E1}"/>
              </a:ext>
            </a:extLst>
          </p:cNvPr>
          <p:cNvPicPr>
            <a:picLocks noChangeAspect="1"/>
          </p:cNvPicPr>
          <p:nvPr/>
        </p:nvPicPr>
        <p:blipFill>
          <a:blip r:embed="rId5"/>
          <a:stretch>
            <a:fillRect/>
          </a:stretch>
        </p:blipFill>
        <p:spPr>
          <a:xfrm>
            <a:off x="609600" y="1850085"/>
            <a:ext cx="5503699" cy="3889803"/>
          </a:xfrm>
          <a:prstGeom prst="rect">
            <a:avLst/>
          </a:prstGeom>
        </p:spPr>
      </p:pic>
      <p:sp>
        <p:nvSpPr>
          <p:cNvPr id="11" name="TextBox 10">
            <a:extLst>
              <a:ext uri="{FF2B5EF4-FFF2-40B4-BE49-F238E27FC236}">
                <a16:creationId xmlns:a16="http://schemas.microsoft.com/office/drawing/2014/main" id="{466D1B96-221C-488B-ACCE-1831EC956FF7}"/>
              </a:ext>
            </a:extLst>
          </p:cNvPr>
          <p:cNvSpPr txBox="1"/>
          <p:nvPr/>
        </p:nvSpPr>
        <p:spPr>
          <a:xfrm>
            <a:off x="541867" y="1493127"/>
            <a:ext cx="1968776" cy="261610"/>
          </a:xfrm>
          <a:prstGeom prst="rect">
            <a:avLst/>
          </a:prstGeom>
          <a:noFill/>
        </p:spPr>
        <p:txBody>
          <a:bodyPr wrap="square" lIns="91440" tIns="45720" rIns="91440" bIns="45720" anchor="t">
            <a:spAutoFit/>
          </a:bodyPr>
          <a:lstStyle/>
          <a:p>
            <a:r>
              <a:rPr lang="en-US" sz="1100">
                <a:cs typeface="Arial"/>
                <a:hlinkClick r:id="rId6">
                  <a:extLst>
                    <a:ext uri="{A12FA001-AC4F-418D-AE19-62706E023703}">
                      <ahyp:hlinkClr xmlns:ahyp="http://schemas.microsoft.com/office/drawing/2018/hyperlinkcolor" val="tx"/>
                    </a:ext>
                  </a:extLst>
                </a:hlinkClick>
              </a:rPr>
              <a:t>Click here to download</a:t>
            </a:r>
            <a:endParaRPr lang="en-AU" sz="1100"/>
          </a:p>
        </p:txBody>
      </p:sp>
      <p:pic>
        <p:nvPicPr>
          <p:cNvPr id="5" name="Picture 4">
            <a:extLst>
              <a:ext uri="{FF2B5EF4-FFF2-40B4-BE49-F238E27FC236}">
                <a16:creationId xmlns:a16="http://schemas.microsoft.com/office/drawing/2014/main" id="{88D39756-1135-4390-BA9B-A170D667DD61}"/>
              </a:ext>
            </a:extLst>
          </p:cNvPr>
          <p:cNvPicPr>
            <a:picLocks noChangeAspect="1"/>
          </p:cNvPicPr>
          <p:nvPr/>
        </p:nvPicPr>
        <p:blipFill>
          <a:blip r:embed="rId7"/>
          <a:stretch>
            <a:fillRect/>
          </a:stretch>
        </p:blipFill>
        <p:spPr>
          <a:xfrm>
            <a:off x="9099629" y="1840959"/>
            <a:ext cx="2755635" cy="3898929"/>
          </a:xfrm>
          <a:prstGeom prst="rect">
            <a:avLst/>
          </a:prstGeom>
          <a:ln>
            <a:solidFill>
              <a:schemeClr val="bg2"/>
            </a:solidFill>
          </a:ln>
        </p:spPr>
      </p:pic>
      <p:sp>
        <p:nvSpPr>
          <p:cNvPr id="12" name="TextBox 11">
            <a:extLst>
              <a:ext uri="{FF2B5EF4-FFF2-40B4-BE49-F238E27FC236}">
                <a16:creationId xmlns:a16="http://schemas.microsoft.com/office/drawing/2014/main" id="{A40B6DCA-952A-4C26-B77B-3F1E8C348A75}"/>
              </a:ext>
            </a:extLst>
          </p:cNvPr>
          <p:cNvSpPr txBox="1"/>
          <p:nvPr/>
        </p:nvSpPr>
        <p:spPr>
          <a:xfrm>
            <a:off x="9099629" y="1493127"/>
            <a:ext cx="1968776" cy="261610"/>
          </a:xfrm>
          <a:prstGeom prst="rect">
            <a:avLst/>
          </a:prstGeom>
          <a:noFill/>
        </p:spPr>
        <p:txBody>
          <a:bodyPr wrap="square">
            <a:spAutoFit/>
          </a:bodyPr>
          <a:lstStyle/>
          <a:p>
            <a:r>
              <a:rPr lang="en-US" sz="1100">
                <a:solidFill>
                  <a:schemeClr val="tx1"/>
                </a:solidFill>
                <a:cs typeface="Arial"/>
                <a:hlinkClick r:id="rId8"/>
              </a:rPr>
              <a:t>Click here to download</a:t>
            </a:r>
            <a:endParaRPr lang="en-AU" sz="1100"/>
          </a:p>
        </p:txBody>
      </p:sp>
      <p:sp>
        <p:nvSpPr>
          <p:cNvPr id="3" name="Content Placeholder 2">
            <a:extLst>
              <a:ext uri="{FF2B5EF4-FFF2-40B4-BE49-F238E27FC236}">
                <a16:creationId xmlns:a16="http://schemas.microsoft.com/office/drawing/2014/main" id="{E11EAB1E-C090-4B3F-9364-2898115B2812}"/>
              </a:ext>
            </a:extLst>
          </p:cNvPr>
          <p:cNvSpPr txBox="1">
            <a:spLocks/>
          </p:cNvSpPr>
          <p:nvPr/>
        </p:nvSpPr>
        <p:spPr>
          <a:xfrm>
            <a:off x="587374" y="1161008"/>
            <a:ext cx="10896556" cy="198235"/>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b="1">
                <a:solidFill>
                  <a:schemeClr val="tx1"/>
                </a:solidFill>
              </a:rPr>
              <a:t>To download, click the link above each image</a:t>
            </a:r>
            <a:endParaRPr lang="en-GB" sz="1400" b="1">
              <a:solidFill>
                <a:schemeClr val="tx1"/>
              </a:solidFill>
            </a:endParaRPr>
          </a:p>
        </p:txBody>
      </p:sp>
    </p:spTree>
    <p:extLst>
      <p:ext uri="{BB962C8B-B14F-4D97-AF65-F5344CB8AC3E}">
        <p14:creationId xmlns:p14="http://schemas.microsoft.com/office/powerpoint/2010/main" val="3278129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DFE031-E831-4FE9-9B5E-EFD555046D6E}"/>
              </a:ext>
            </a:extLst>
          </p:cNvPr>
          <p:cNvSpPr>
            <a:spLocks noGrp="1"/>
          </p:cNvSpPr>
          <p:nvPr>
            <p:ph type="title"/>
          </p:nvPr>
        </p:nvSpPr>
        <p:spPr>
          <a:xfrm>
            <a:off x="593275" y="553913"/>
            <a:ext cx="11010859" cy="498598"/>
          </a:xfrm>
        </p:spPr>
        <p:txBody>
          <a:bodyPr/>
          <a:lstStyle/>
          <a:p>
            <a:r>
              <a:rPr lang="en-AU" dirty="0"/>
              <a:t>Information on infection control</a:t>
            </a:r>
          </a:p>
        </p:txBody>
      </p:sp>
      <p:sp>
        <p:nvSpPr>
          <p:cNvPr id="3" name="Rectangle 2">
            <a:extLst>
              <a:ext uri="{FF2B5EF4-FFF2-40B4-BE49-F238E27FC236}">
                <a16:creationId xmlns:a16="http://schemas.microsoft.com/office/drawing/2014/main" id="{48E108D5-D4B2-334B-8F6A-CB912195228F}"/>
              </a:ext>
            </a:extLst>
          </p:cNvPr>
          <p:cNvSpPr/>
          <p:nvPr/>
        </p:nvSpPr>
        <p:spPr>
          <a:xfrm>
            <a:off x="493985" y="1551109"/>
            <a:ext cx="7010401" cy="2062103"/>
          </a:xfrm>
          <a:prstGeom prst="rect">
            <a:avLst/>
          </a:prstGeom>
        </p:spPr>
        <p:txBody>
          <a:bodyPr wrap="square" lIns="91440" tIns="45720" rIns="91440" bIns="45720" anchor="t">
            <a:spAutoFit/>
          </a:bodyPr>
          <a:lstStyle/>
          <a:p>
            <a:pPr>
              <a:spcAft>
                <a:spcPts val="1200"/>
              </a:spcAft>
            </a:pPr>
            <a:r>
              <a:rPr lang="en-AU" sz="1400" b="1" dirty="0"/>
              <a:t>More information</a:t>
            </a:r>
            <a:r>
              <a:rPr lang="en-AU" sz="1400" dirty="0"/>
              <a:t>:</a:t>
            </a:r>
          </a:p>
          <a:p>
            <a:pPr marL="171450" indent="-171450">
              <a:spcAft>
                <a:spcPts val="1200"/>
              </a:spcAft>
              <a:buFont typeface="Arial" panose="020B0604020202020204" pitchFamily="34" charset="0"/>
              <a:buChar char="•"/>
            </a:pPr>
            <a:r>
              <a:rPr lang="en-AU" sz="1400" dirty="0"/>
              <a:t>See SafeWork Australia for a </a:t>
            </a:r>
            <a:r>
              <a:rPr lang="en-AU" sz="1400" u="sng" dirty="0">
                <a:hlinkClick r:id="rId2"/>
              </a:rPr>
              <a:t>checklist </a:t>
            </a:r>
            <a:r>
              <a:rPr lang="en-AU" sz="1400" dirty="0"/>
              <a:t>on what cleaning products you will need, and what surfaces you should clean.</a:t>
            </a:r>
          </a:p>
          <a:p>
            <a:pPr marL="171450" indent="-171450">
              <a:spcAft>
                <a:spcPts val="1200"/>
              </a:spcAft>
              <a:buFont typeface="Arial" panose="020B0604020202020204" pitchFamily="34" charset="0"/>
              <a:buChar char="•"/>
            </a:pPr>
            <a:r>
              <a:rPr lang="en-AU" sz="1400" dirty="0"/>
              <a:t>For step-by-step guidance on cleaning and disinfection following a case or suspected case of COVID-19, download the </a:t>
            </a:r>
            <a:r>
              <a:rPr lang="en-AU" sz="1400" dirty="0">
                <a:hlinkClick r:id="rId3"/>
              </a:rPr>
              <a:t>cleaning toolkit</a:t>
            </a:r>
            <a:r>
              <a:rPr lang="en-AU" sz="1400" dirty="0"/>
              <a:t>. </a:t>
            </a:r>
          </a:p>
          <a:p>
            <a:pPr marL="171450" indent="-171450">
              <a:spcAft>
                <a:spcPts val="1200"/>
              </a:spcAft>
              <a:buFont typeface="Arial" panose="020B0604020202020204" pitchFamily="34" charset="0"/>
              <a:buChar char="•"/>
            </a:pPr>
            <a:r>
              <a:rPr lang="en-AU" sz="1400" dirty="0"/>
              <a:t>For more information on how to clean if someone in your workplace is suspected or confirmed to have COVID-19, go to the SafeWork Australia cleaning </a:t>
            </a:r>
            <a:r>
              <a:rPr lang="en-AU" sz="1400" dirty="0">
                <a:hlinkClick r:id="rId4"/>
              </a:rPr>
              <a:t>FAQs</a:t>
            </a:r>
            <a:endParaRPr lang="en-AU" sz="1400" dirty="0"/>
          </a:p>
        </p:txBody>
      </p:sp>
      <p:pic>
        <p:nvPicPr>
          <p:cNvPr id="10" name="Picture 9">
            <a:extLst>
              <a:ext uri="{FF2B5EF4-FFF2-40B4-BE49-F238E27FC236}">
                <a16:creationId xmlns:a16="http://schemas.microsoft.com/office/drawing/2014/main" id="{ABACB74D-37AE-B246-BFDA-2697F86FA028}"/>
              </a:ext>
            </a:extLst>
          </p:cNvPr>
          <p:cNvPicPr>
            <a:picLocks noChangeAspect="1"/>
          </p:cNvPicPr>
          <p:nvPr/>
        </p:nvPicPr>
        <p:blipFill>
          <a:blip r:embed="rId5"/>
          <a:stretch>
            <a:fillRect/>
          </a:stretch>
        </p:blipFill>
        <p:spPr>
          <a:xfrm>
            <a:off x="8010259" y="1274140"/>
            <a:ext cx="3394092" cy="4858969"/>
          </a:xfrm>
          <a:prstGeom prst="rect">
            <a:avLst/>
          </a:prstGeom>
        </p:spPr>
      </p:pic>
    </p:spTree>
    <p:extLst>
      <p:ext uri="{BB962C8B-B14F-4D97-AF65-F5344CB8AC3E}">
        <p14:creationId xmlns:p14="http://schemas.microsoft.com/office/powerpoint/2010/main" val="419896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46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E55E-AEC4-41A4-B475-084B6D73D106}"/>
              </a:ext>
            </a:extLst>
          </p:cNvPr>
          <p:cNvSpPr>
            <a:spLocks noGrp="1"/>
          </p:cNvSpPr>
          <p:nvPr>
            <p:ph type="title"/>
          </p:nvPr>
        </p:nvSpPr>
        <p:spPr>
          <a:xfrm>
            <a:off x="593275" y="553913"/>
            <a:ext cx="11010859" cy="498598"/>
          </a:xfrm>
        </p:spPr>
        <p:txBody>
          <a:bodyPr/>
          <a:lstStyle/>
          <a:p>
            <a:r>
              <a:rPr lang="en-GB" dirty="0">
                <a:cs typeface="Arial"/>
              </a:rPr>
              <a:t>Contents</a:t>
            </a:r>
            <a:endParaRPr lang="en-GB" dirty="0"/>
          </a:p>
        </p:txBody>
      </p:sp>
      <p:sp>
        <p:nvSpPr>
          <p:cNvPr id="4" name="Slide Number Placeholder 3">
            <a:extLst>
              <a:ext uri="{FF2B5EF4-FFF2-40B4-BE49-F238E27FC236}">
                <a16:creationId xmlns:a16="http://schemas.microsoft.com/office/drawing/2014/main" id="{791B0686-374B-48CD-8447-2029AB50F27F}"/>
              </a:ext>
            </a:extLst>
          </p:cNvPr>
          <p:cNvSpPr>
            <a:spLocks noGrp="1"/>
          </p:cNvSpPr>
          <p:nvPr>
            <p:ph type="sldNum" sz="quarter" idx="14"/>
          </p:nvPr>
        </p:nvSpPr>
        <p:spPr/>
        <p:txBody>
          <a:bodyPr/>
          <a:lstStyle/>
          <a:p>
            <a:fld id="{6445CA75-65CF-428D-AAFD-249FBBE0F4CE}" type="slidenum">
              <a:rPr lang="en-GB" smtClean="0"/>
              <a:pPr/>
              <a:t>2</a:t>
            </a:fld>
            <a:endParaRPr lang="en-GB"/>
          </a:p>
        </p:txBody>
      </p:sp>
      <p:sp>
        <p:nvSpPr>
          <p:cNvPr id="5" name="Rectangle 2">
            <a:extLst>
              <a:ext uri="{FF2B5EF4-FFF2-40B4-BE49-F238E27FC236}">
                <a16:creationId xmlns:a16="http://schemas.microsoft.com/office/drawing/2014/main" id="{A0E8BE04-A0A2-499F-B7D0-C62CA289BA0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Content Placeholder 2">
            <a:extLst>
              <a:ext uri="{FF2B5EF4-FFF2-40B4-BE49-F238E27FC236}">
                <a16:creationId xmlns:a16="http://schemas.microsoft.com/office/drawing/2014/main" id="{4A9C9E7D-1775-44C7-A484-5C80F3ED3685}"/>
              </a:ext>
            </a:extLst>
          </p:cNvPr>
          <p:cNvSpPr txBox="1">
            <a:spLocks/>
          </p:cNvSpPr>
          <p:nvPr/>
        </p:nvSpPr>
        <p:spPr>
          <a:xfrm>
            <a:off x="593275" y="1466294"/>
            <a:ext cx="9617525" cy="4403149"/>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NZ" sz="1600" b="0" dirty="0">
                <a:solidFill>
                  <a:schemeClr val="tx1"/>
                </a:solidFill>
              </a:rPr>
              <a:t>This pack will help businesses who have been linked to a COVID-19 case communicate with their customers. It includes content and links to download additional materials.</a:t>
            </a:r>
            <a:endParaRPr lang="en-AU" sz="1600" b="0" dirty="0">
              <a:solidFill>
                <a:schemeClr val="tx1"/>
              </a:solidFill>
            </a:endParaRPr>
          </a:p>
          <a:p>
            <a:pPr marL="285750" indent="-285750">
              <a:spcBef>
                <a:spcPts val="1200"/>
              </a:spcBef>
              <a:buFont typeface="Arial" panose="020B0604020202020204" pitchFamily="34" charset="0"/>
              <a:buChar char="•"/>
            </a:pPr>
            <a:r>
              <a:rPr lang="en-AU" sz="1600" b="0" dirty="0">
                <a:solidFill>
                  <a:schemeClr val="tx1"/>
                </a:solidFill>
              </a:rPr>
              <a:t>Summary of action steps</a:t>
            </a:r>
            <a:endParaRPr lang="en-NZ" sz="1600" b="0"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285750" indent="-285750">
              <a:spcBef>
                <a:spcPts val="1200"/>
              </a:spcBef>
              <a:buFont typeface="Arial" panose="020B0604020202020204" pitchFamily="34" charset="0"/>
              <a:buChar char="•"/>
            </a:pPr>
            <a:r>
              <a:rPr lang="en-AU" sz="1600" b="0" dirty="0">
                <a:solidFill>
                  <a:schemeClr val="tx1"/>
                </a:solidFill>
              </a:rPr>
              <a:t>Communicating to staff and customers</a:t>
            </a:r>
            <a:endParaRPr lang="en-NZ" sz="1600" b="0"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285750" indent="-285750">
              <a:spcBef>
                <a:spcPts val="1200"/>
              </a:spcBef>
              <a:buFont typeface="Arial" panose="020B0604020202020204" pitchFamily="34" charset="0"/>
              <a:buChar char="•"/>
            </a:pPr>
            <a:r>
              <a:rPr lang="en-AU" sz="1600" b="0" dirty="0">
                <a:solidFill>
                  <a:schemeClr val="tx1"/>
                </a:solidFill>
              </a:rPr>
              <a:t>Example email/letter copy to send to customers on closure and re-opening </a:t>
            </a:r>
            <a:endParaRPr lang="en-NZ" sz="1600" b="0" dirty="0">
              <a:solidFill>
                <a:schemeClr val="tx1"/>
              </a:solidFill>
              <a:cs typeface="Arial"/>
              <a:sym typeface="Wingdings" panose="05000000000000000000" pitchFamily="2" charset="2"/>
            </a:endParaRPr>
          </a:p>
          <a:p>
            <a:pPr marL="285750" lvl="1" indent="-285750">
              <a:spcBef>
                <a:spcPts val="1200"/>
              </a:spcBef>
              <a:buFont typeface="Arial" panose="020B0604020202020204" pitchFamily="34" charset="0"/>
              <a:buChar char="•"/>
            </a:pPr>
            <a:r>
              <a:rPr lang="en-US" dirty="0">
                <a:solidFill>
                  <a:schemeClr val="tx1"/>
                </a:solidFill>
              </a:rPr>
              <a:t>Social media tiles for your channels </a:t>
            </a:r>
            <a:endParaRPr lang="en-NZ" dirty="0">
              <a:solidFill>
                <a:schemeClr val="tx1"/>
              </a:solidFill>
              <a:cs typeface="Arial"/>
              <a:sym typeface="Wingdings" panose="05000000000000000000" pitchFamily="2" charset="2"/>
            </a:endParaRPr>
          </a:p>
          <a:p>
            <a:pPr marL="285750" lvl="1" indent="-285750">
              <a:spcBef>
                <a:spcPts val="1200"/>
              </a:spcBef>
              <a:buFont typeface="Arial" panose="020B0604020202020204" pitchFamily="34" charset="0"/>
              <a:buChar char="•"/>
            </a:pPr>
            <a:r>
              <a:rPr lang="en-AU" dirty="0">
                <a:solidFill>
                  <a:schemeClr val="tx1"/>
                </a:solidFill>
              </a:rPr>
              <a:t>Poster </a:t>
            </a:r>
            <a:endParaRPr lang="en-NZ" dirty="0">
              <a:solidFill>
                <a:schemeClr val="tx1"/>
              </a:solidFill>
              <a:cs typeface="Arial"/>
              <a:sym typeface="Wingdings" panose="05000000000000000000" pitchFamily="2" charset="2"/>
            </a:endParaRPr>
          </a:p>
          <a:p>
            <a:pPr marL="285750" lvl="1" indent="-285750">
              <a:spcBef>
                <a:spcPts val="1200"/>
              </a:spcBef>
              <a:buFont typeface="Arial" panose="020B0604020202020204" pitchFamily="34" charset="0"/>
              <a:buChar char="•"/>
            </a:pPr>
            <a:r>
              <a:rPr lang="en-US" dirty="0">
                <a:solidFill>
                  <a:schemeClr val="tx1"/>
                </a:solidFill>
              </a:rPr>
              <a:t>Additional messaging for impacted businesses </a:t>
            </a:r>
            <a:endParaRPr lang="en-NZ" dirty="0">
              <a:solidFill>
                <a:schemeClr val="tx1"/>
              </a:solidFill>
              <a:cs typeface="Arial"/>
              <a:sym typeface="Wingdings" panose="05000000000000000000" pitchFamily="2" charset="2"/>
            </a:endParaRPr>
          </a:p>
          <a:p>
            <a:pPr marL="285750" indent="-285750">
              <a:spcBef>
                <a:spcPts val="1200"/>
              </a:spcBef>
              <a:buFont typeface="Arial" panose="020B0604020202020204" pitchFamily="34" charset="0"/>
              <a:buChar char="•"/>
            </a:pPr>
            <a:r>
              <a:rPr lang="en-AU" sz="1600" b="0" dirty="0">
                <a:solidFill>
                  <a:schemeClr val="tx1"/>
                </a:solidFill>
              </a:rPr>
              <a:t>Implementing infection control </a:t>
            </a:r>
            <a:endParaRPr lang="en-NZ" sz="1600" b="0" dirty="0">
              <a:solidFill>
                <a:schemeClr val="tx1"/>
              </a:solidFill>
              <a:cs typeface="Arial"/>
              <a:sym typeface="Wingdings" panose="05000000000000000000" pitchFamily="2" charset="2"/>
            </a:endParaRPr>
          </a:p>
          <a:p>
            <a:pPr marL="285750" lvl="1" indent="-285750">
              <a:spcBef>
                <a:spcPts val="1200"/>
              </a:spcBef>
              <a:buFont typeface="Arial" panose="020B0604020202020204" pitchFamily="34" charset="0"/>
              <a:buChar char="•"/>
            </a:pPr>
            <a:r>
              <a:rPr lang="en-AU" dirty="0">
                <a:solidFill>
                  <a:schemeClr val="tx1"/>
                </a:solidFill>
              </a:rPr>
              <a:t>Information on infection control</a:t>
            </a:r>
          </a:p>
        </p:txBody>
      </p:sp>
    </p:spTree>
    <p:extLst>
      <p:ext uri="{BB962C8B-B14F-4D97-AF65-F5344CB8AC3E}">
        <p14:creationId xmlns:p14="http://schemas.microsoft.com/office/powerpoint/2010/main" val="201703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A24A-4970-4E3E-8E2B-D4BBFCCA063D}"/>
              </a:ext>
            </a:extLst>
          </p:cNvPr>
          <p:cNvSpPr>
            <a:spLocks noGrp="1"/>
          </p:cNvSpPr>
          <p:nvPr>
            <p:ph type="title"/>
          </p:nvPr>
        </p:nvSpPr>
        <p:spPr>
          <a:xfrm>
            <a:off x="609599" y="490684"/>
            <a:ext cx="10972800" cy="498598"/>
          </a:xfrm>
        </p:spPr>
        <p:txBody>
          <a:bodyPr/>
          <a:lstStyle/>
          <a:p>
            <a:r>
              <a:rPr lang="en-AU" dirty="0"/>
              <a:t>Summary of action steps</a:t>
            </a:r>
            <a:endParaRPr lang="en-NZ" dirty="0"/>
          </a:p>
        </p:txBody>
      </p:sp>
      <p:sp>
        <p:nvSpPr>
          <p:cNvPr id="8" name="Rectangle 7">
            <a:extLst>
              <a:ext uri="{FF2B5EF4-FFF2-40B4-BE49-F238E27FC236}">
                <a16:creationId xmlns:a16="http://schemas.microsoft.com/office/drawing/2014/main" id="{A121146F-56F6-42C1-A675-73B39CEC6FF7}"/>
              </a:ext>
            </a:extLst>
          </p:cNvPr>
          <p:cNvSpPr/>
          <p:nvPr/>
        </p:nvSpPr>
        <p:spPr>
          <a:xfrm>
            <a:off x="516466" y="1543520"/>
            <a:ext cx="6993467" cy="4462760"/>
          </a:xfrm>
          <a:prstGeom prst="rect">
            <a:avLst/>
          </a:prstGeom>
        </p:spPr>
        <p:txBody>
          <a:bodyPr wrap="square" lIns="91440" tIns="45720" rIns="91440" bIns="45720" anchor="t">
            <a:spAutoFit/>
          </a:bodyPr>
          <a:lstStyle/>
          <a:p>
            <a:pPr>
              <a:spcAft>
                <a:spcPts val="1200"/>
              </a:spcAft>
            </a:pPr>
            <a:r>
              <a:rPr lang="en-AU" sz="1400" dirty="0"/>
              <a:t>The reality of having businesses open during the COVID-19 pandemic means there will be occasions where someone enters a venue who is later diagnosed with COVID-19. In this situation there is a process in place to manage the risk of the virus spreading, and ensure the business is back open and operating as quickly as possible.</a:t>
            </a:r>
            <a:endParaRPr lang="en-AU" sz="1400" dirty="0">
              <a:ea typeface="Calibri" panose="020F0502020204030204" pitchFamily="34" charset="0"/>
              <a:cs typeface="Calibri" panose="020F0502020204030204" pitchFamily="34" charset="0"/>
            </a:endParaRPr>
          </a:p>
          <a:p>
            <a:pPr>
              <a:spcAft>
                <a:spcPts val="1200"/>
              </a:spcAft>
            </a:pPr>
            <a:r>
              <a:rPr lang="en-AU" sz="1400" dirty="0">
                <a:ea typeface="Calibri" panose="020F0502020204030204" pitchFamily="34" charset="0"/>
                <a:cs typeface="Calibri"/>
              </a:rPr>
              <a:t>Once notified of a link, the local Public Health Unit will advise of next steps and the necessary measures to take before the business can safely reopen</a:t>
            </a:r>
            <a:r>
              <a:rPr lang="en-NZ" sz="1400" dirty="0">
                <a:ea typeface="Calibri" panose="020F0502020204030204" pitchFamily="34" charset="0"/>
                <a:cs typeface="Calibri"/>
              </a:rPr>
              <a:t>.</a:t>
            </a:r>
            <a:endParaRPr lang="en-AU" sz="1400" dirty="0">
              <a:ea typeface="Calibri" panose="020F0502020204030204" pitchFamily="34" charset="0"/>
              <a:cs typeface="Calibri" panose="020F0502020204030204" pitchFamily="34" charset="0"/>
            </a:endParaRPr>
          </a:p>
          <a:p>
            <a:pPr>
              <a:spcAft>
                <a:spcPts val="1200"/>
              </a:spcAft>
            </a:pPr>
            <a:r>
              <a:rPr lang="en-NZ" sz="1400" dirty="0">
                <a:ea typeface="Calibri" panose="020F0502020204030204" pitchFamily="34" charset="0"/>
                <a:cs typeface="Calibri"/>
              </a:rPr>
              <a:t>Keeping business open during the pandemic means we must remain vigilant. All </a:t>
            </a:r>
            <a:r>
              <a:rPr lang="en-AU" sz="1400" dirty="0">
                <a:ea typeface="Calibri" panose="020F0502020204030204" pitchFamily="34" charset="0"/>
                <a:cs typeface="Calibri"/>
              </a:rPr>
              <a:t>businesses are strongly encouraged to complete a COVID-19 Safety Plan and register as a COVID Safe business to ensure they’re meeting all the requirements, for some this is mandatory. It will also let customers and staff know their health is a priority.</a:t>
            </a:r>
          </a:p>
          <a:p>
            <a:pPr>
              <a:spcAft>
                <a:spcPts val="1200"/>
              </a:spcAft>
            </a:pPr>
            <a:r>
              <a:rPr lang="en-AU" sz="1400" dirty="0">
                <a:ea typeface="Calibri" panose="020F0502020204030204" pitchFamily="34" charset="0"/>
                <a:cs typeface="Calibri"/>
              </a:rPr>
              <a:t>To contact your local Public Health Unit, call 1300 066 055.</a:t>
            </a:r>
          </a:p>
          <a:p>
            <a:pPr>
              <a:spcAft>
                <a:spcPts val="1200"/>
              </a:spcAft>
            </a:pPr>
            <a:r>
              <a:rPr lang="en-AU" sz="1400" dirty="0"/>
              <a:t>For more information, visit </a:t>
            </a:r>
            <a:r>
              <a:rPr lang="en-NZ" sz="1400" dirty="0">
                <a:hlinkClick r:id="rId2"/>
              </a:rPr>
              <a:t>guidance for businesses with linked COVID-19 cases</a:t>
            </a:r>
            <a:endParaRPr lang="en-AU" sz="1400" dirty="0">
              <a:cs typeface="Arial"/>
            </a:endParaRPr>
          </a:p>
          <a:p>
            <a:pPr>
              <a:spcAft>
                <a:spcPts val="1200"/>
              </a:spcAft>
            </a:pPr>
            <a:r>
              <a:rPr lang="en-AU" sz="1400" dirty="0"/>
              <a:t>To complete a COVID-19 Safety Plan, register as a COVID Safe business and </a:t>
            </a:r>
            <a:r>
              <a:rPr lang="en-AU" sz="1400" dirty="0">
                <a:ea typeface="+mn-lt"/>
                <a:cs typeface="+mn-lt"/>
              </a:rPr>
              <a:t>get a </a:t>
            </a:r>
            <a:r>
              <a:rPr lang="en-AU" sz="1400" dirty="0"/>
              <a:t>NSW Government QR code, visit the </a:t>
            </a:r>
            <a:r>
              <a:rPr lang="en-AU" sz="1400" dirty="0">
                <a:hlinkClick r:id="rId3"/>
              </a:rPr>
              <a:t>COVID Safe businesses page </a:t>
            </a:r>
            <a:r>
              <a:rPr lang="en-AU" sz="1400" dirty="0"/>
              <a:t>on the NSW Government website</a:t>
            </a:r>
            <a:r>
              <a:rPr lang="en-AU" sz="1400" dirty="0">
                <a:ea typeface="Calibri" panose="020F0502020204030204" pitchFamily="34" charset="0"/>
                <a:cs typeface="Calibri"/>
              </a:rPr>
              <a:t>.</a:t>
            </a:r>
          </a:p>
          <a:p>
            <a:pPr>
              <a:spcAft>
                <a:spcPts val="1200"/>
              </a:spcAft>
            </a:pPr>
            <a:endParaRPr lang="en-AU" sz="1400" dirty="0">
              <a:ea typeface="Calibri" panose="020F0502020204030204" pitchFamily="34" charset="0"/>
              <a:cs typeface="Calibri"/>
            </a:endParaRPr>
          </a:p>
        </p:txBody>
      </p:sp>
      <p:pic>
        <p:nvPicPr>
          <p:cNvPr id="11" name="Picture 10">
            <a:extLst>
              <a:ext uri="{FF2B5EF4-FFF2-40B4-BE49-F238E27FC236}">
                <a16:creationId xmlns:a16="http://schemas.microsoft.com/office/drawing/2014/main" id="{62AEC498-AFA9-474A-92A3-2F1B5C2D0D3C}"/>
              </a:ext>
            </a:extLst>
          </p:cNvPr>
          <p:cNvPicPr>
            <a:picLocks noChangeAspect="1"/>
          </p:cNvPicPr>
          <p:nvPr/>
        </p:nvPicPr>
        <p:blipFill>
          <a:blip r:embed="rId4"/>
          <a:stretch>
            <a:fillRect/>
          </a:stretch>
        </p:blipFill>
        <p:spPr>
          <a:xfrm>
            <a:off x="7766025" y="2251850"/>
            <a:ext cx="3709843" cy="2450469"/>
          </a:xfrm>
          <a:prstGeom prst="rect">
            <a:avLst/>
          </a:prstGeom>
        </p:spPr>
      </p:pic>
    </p:spTree>
    <p:extLst>
      <p:ext uri="{BB962C8B-B14F-4D97-AF65-F5344CB8AC3E}">
        <p14:creationId xmlns:p14="http://schemas.microsoft.com/office/powerpoint/2010/main" val="1692649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A24A-4970-4E3E-8E2B-D4BBFCCA063D}"/>
              </a:ext>
            </a:extLst>
          </p:cNvPr>
          <p:cNvSpPr>
            <a:spLocks noGrp="1"/>
          </p:cNvSpPr>
          <p:nvPr>
            <p:ph type="title"/>
          </p:nvPr>
        </p:nvSpPr>
        <p:spPr>
          <a:xfrm>
            <a:off x="609599" y="490684"/>
            <a:ext cx="10972800" cy="498598"/>
          </a:xfrm>
        </p:spPr>
        <p:txBody>
          <a:bodyPr/>
          <a:lstStyle/>
          <a:p>
            <a:r>
              <a:rPr lang="en-AU" dirty="0"/>
              <a:t>Summary of action steps</a:t>
            </a:r>
            <a:endParaRPr lang="en-NZ" dirty="0"/>
          </a:p>
        </p:txBody>
      </p:sp>
      <p:pic>
        <p:nvPicPr>
          <p:cNvPr id="5" name="Picture 4" descr="Graphical user interface, diagram&#10;&#10;Description automatically generated">
            <a:extLst>
              <a:ext uri="{FF2B5EF4-FFF2-40B4-BE49-F238E27FC236}">
                <a16:creationId xmlns:a16="http://schemas.microsoft.com/office/drawing/2014/main" id="{B20E9574-E674-274E-A7E8-09C97055F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1186299"/>
            <a:ext cx="7320863" cy="5181017"/>
          </a:xfrm>
          <a:prstGeom prst="rect">
            <a:avLst/>
          </a:prstGeom>
        </p:spPr>
      </p:pic>
      <p:sp>
        <p:nvSpPr>
          <p:cNvPr id="6" name="TextBox 5">
            <a:extLst>
              <a:ext uri="{FF2B5EF4-FFF2-40B4-BE49-F238E27FC236}">
                <a16:creationId xmlns:a16="http://schemas.microsoft.com/office/drawing/2014/main" id="{D39DD1F6-B157-B346-8F18-CFE9C1835C51}"/>
              </a:ext>
            </a:extLst>
          </p:cNvPr>
          <p:cNvSpPr txBox="1"/>
          <p:nvPr/>
        </p:nvSpPr>
        <p:spPr>
          <a:xfrm>
            <a:off x="8774255" y="1186299"/>
            <a:ext cx="2255422" cy="2031325"/>
          </a:xfrm>
          <a:prstGeom prst="rect">
            <a:avLst/>
          </a:prstGeom>
          <a:noFill/>
        </p:spPr>
        <p:txBody>
          <a:bodyPr wrap="square" rtlCol="0">
            <a:spAutoFit/>
          </a:bodyPr>
          <a:lstStyle/>
          <a:p>
            <a:r>
              <a:rPr lang="en-AU" sz="1400" dirty="0"/>
              <a:t>Find the COVID Safe guidelines </a:t>
            </a:r>
            <a:r>
              <a:rPr lang="en-AU" sz="1400" dirty="0">
                <a:hlinkClick r:id="rId3"/>
              </a:rPr>
              <a:t>for businesses with linked COVID-19 cases</a:t>
            </a:r>
            <a:r>
              <a:rPr lang="en-AU" sz="1400" dirty="0"/>
              <a:t>.</a:t>
            </a:r>
          </a:p>
          <a:p>
            <a:endParaRPr lang="en-AU" sz="1400" dirty="0"/>
          </a:p>
          <a:p>
            <a:r>
              <a:rPr lang="en-AU" sz="1400" dirty="0"/>
              <a:t>Click here to download a high res version of the image.</a:t>
            </a:r>
          </a:p>
          <a:p>
            <a:endParaRPr lang="en-NZ" sz="1400" dirty="0"/>
          </a:p>
        </p:txBody>
      </p:sp>
    </p:spTree>
    <p:extLst>
      <p:ext uri="{BB962C8B-B14F-4D97-AF65-F5344CB8AC3E}">
        <p14:creationId xmlns:p14="http://schemas.microsoft.com/office/powerpoint/2010/main" val="405066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44FEC-3295-4659-9DC7-1DB1D59E3704}"/>
              </a:ext>
            </a:extLst>
          </p:cNvPr>
          <p:cNvSpPr>
            <a:spLocks noGrp="1"/>
          </p:cNvSpPr>
          <p:nvPr>
            <p:ph type="title"/>
          </p:nvPr>
        </p:nvSpPr>
        <p:spPr>
          <a:xfrm>
            <a:off x="519627" y="645258"/>
            <a:ext cx="7376340" cy="1181862"/>
          </a:xfrm>
        </p:spPr>
        <p:txBody>
          <a:bodyPr/>
          <a:lstStyle/>
          <a:p>
            <a:r>
              <a:rPr lang="en-AU" dirty="0">
                <a:solidFill>
                  <a:schemeClr val="accent2"/>
                </a:solidFill>
                <a:latin typeface="Arial" panose="020B0604020202020204" pitchFamily="34" charset="0"/>
                <a:cs typeface="Arial" panose="020B0604020202020204" pitchFamily="34" charset="0"/>
              </a:rPr>
              <a:t>Communicating to staff and customers</a:t>
            </a:r>
            <a:endParaRPr lang="en-GB" dirty="0">
              <a:solidFill>
                <a:schemeClr val="accent2"/>
              </a:solidFill>
            </a:endParaRPr>
          </a:p>
        </p:txBody>
      </p:sp>
      <p:sp>
        <p:nvSpPr>
          <p:cNvPr id="3" name="Rectangle 2">
            <a:extLst>
              <a:ext uri="{FF2B5EF4-FFF2-40B4-BE49-F238E27FC236}">
                <a16:creationId xmlns:a16="http://schemas.microsoft.com/office/drawing/2014/main" id="{260E5B09-1909-084F-9B50-B5C5F3E3584C}"/>
              </a:ext>
            </a:extLst>
          </p:cNvPr>
          <p:cNvSpPr/>
          <p:nvPr/>
        </p:nvSpPr>
        <p:spPr>
          <a:xfrm>
            <a:off x="550863" y="1876990"/>
            <a:ext cx="6346054" cy="3439403"/>
          </a:xfrm>
          <a:prstGeom prst="rect">
            <a:avLst/>
          </a:prstGeom>
        </p:spPr>
        <p:txBody>
          <a:bodyPr wrap="square">
            <a:spAutoFit/>
          </a:bodyPr>
          <a:lstStyle/>
          <a:p>
            <a:endParaRPr lang="en-NZ" sz="1400" dirty="0">
              <a:latin typeface="Arial" panose="020B0604020202020204" pitchFamily="34" charset="0"/>
              <a:cs typeface="Arial" panose="020B0604020202020204" pitchFamily="34" charset="0"/>
            </a:endParaRPr>
          </a:p>
          <a:p>
            <a:endParaRPr lang="en-NZ" sz="1400" dirty="0">
              <a:latin typeface="Arial" panose="020B0604020202020204" pitchFamily="34" charset="0"/>
              <a:cs typeface="Arial" panose="020B0604020202020204" pitchFamily="34" charset="0"/>
            </a:endParaRPr>
          </a:p>
          <a:p>
            <a:r>
              <a:rPr lang="en-NZ" sz="1400" dirty="0">
                <a:latin typeface="Arial" panose="020B0604020202020204" pitchFamily="34" charset="0"/>
                <a:cs typeface="Arial" panose="020B0604020202020204" pitchFamily="34" charset="0"/>
              </a:rPr>
              <a:t>If a case of COVID-19 is linked to your business, a critical part of containing the spread of the virus is making staff, visitors, contractors and customers aware of the situation.</a:t>
            </a:r>
          </a:p>
          <a:p>
            <a:endParaRPr lang="en-NZ" sz="1400" dirty="0">
              <a:latin typeface="Arial" panose="020B0604020202020204" pitchFamily="34" charset="0"/>
              <a:cs typeface="Arial" panose="020B0604020202020204" pitchFamily="34" charset="0"/>
            </a:endParaRPr>
          </a:p>
          <a:p>
            <a:r>
              <a:rPr lang="en-NZ" sz="1400" dirty="0">
                <a:latin typeface="Arial" panose="020B0604020202020204" pitchFamily="34" charset="0"/>
                <a:cs typeface="Arial" panose="020B0604020202020204" pitchFamily="34" charset="0"/>
              </a:rPr>
              <a:t>You can do this in a range of ways, including via posters, letters or other channels.</a:t>
            </a:r>
          </a:p>
          <a:p>
            <a:endParaRPr lang="en-NZ" sz="1400" dirty="0">
              <a:latin typeface="Arial" panose="020B0604020202020204" pitchFamily="34" charset="0"/>
              <a:cs typeface="Arial" panose="020B0604020202020204" pitchFamily="34" charset="0"/>
            </a:endParaRPr>
          </a:p>
          <a:p>
            <a:pPr>
              <a:spcBef>
                <a:spcPts val="300"/>
              </a:spcBef>
            </a:pPr>
            <a:r>
              <a:rPr lang="en-NZ" sz="1400" dirty="0">
                <a:latin typeface="Arial" panose="020B0604020202020204" pitchFamily="34" charset="0"/>
                <a:cs typeface="Arial" panose="020B0604020202020204" pitchFamily="34" charset="0"/>
              </a:rPr>
              <a:t>Once your business has been cleared to open you may want to again notify customers that your doors are open and reassure them that you have all the appropriate measures in place.</a:t>
            </a:r>
          </a:p>
          <a:p>
            <a:pPr>
              <a:spcBef>
                <a:spcPts val="300"/>
              </a:spcBef>
            </a:pPr>
            <a:endParaRPr lang="en-NZ" sz="1400" dirty="0">
              <a:latin typeface="Arial" panose="020B0604020202020204" pitchFamily="34" charset="0"/>
              <a:cs typeface="Arial" panose="020B0604020202020204" pitchFamily="34" charset="0"/>
            </a:endParaRPr>
          </a:p>
          <a:p>
            <a:pPr>
              <a:spcBef>
                <a:spcPts val="300"/>
              </a:spcBef>
            </a:pPr>
            <a:r>
              <a:rPr lang="en-NZ" sz="1400" dirty="0">
                <a:latin typeface="Arial" panose="020B0604020202020204" pitchFamily="34" charset="0"/>
                <a:cs typeface="Arial" panose="020B0604020202020204" pitchFamily="34" charset="0"/>
              </a:rPr>
              <a:t>The following content has been designed to help you communicate quickly and easily.</a:t>
            </a:r>
          </a:p>
        </p:txBody>
      </p:sp>
    </p:spTree>
    <p:extLst>
      <p:ext uri="{BB962C8B-B14F-4D97-AF65-F5344CB8AC3E}">
        <p14:creationId xmlns:p14="http://schemas.microsoft.com/office/powerpoint/2010/main" val="125868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A24A-4970-4E3E-8E2B-D4BBFCCA063D}"/>
              </a:ext>
            </a:extLst>
          </p:cNvPr>
          <p:cNvSpPr>
            <a:spLocks noGrp="1"/>
          </p:cNvSpPr>
          <p:nvPr>
            <p:ph type="title"/>
          </p:nvPr>
        </p:nvSpPr>
        <p:spPr>
          <a:xfrm>
            <a:off x="609599" y="490684"/>
            <a:ext cx="10972800" cy="997196"/>
          </a:xfrm>
        </p:spPr>
        <p:txBody>
          <a:bodyPr/>
          <a:lstStyle/>
          <a:p>
            <a:r>
              <a:rPr lang="en-AU" dirty="0"/>
              <a:t>Example email/letter copy to send to customers on closure</a:t>
            </a:r>
            <a:endParaRPr lang="en-NZ" dirty="0"/>
          </a:p>
        </p:txBody>
      </p:sp>
      <p:sp>
        <p:nvSpPr>
          <p:cNvPr id="8" name="Rectangle 7">
            <a:extLst>
              <a:ext uri="{FF2B5EF4-FFF2-40B4-BE49-F238E27FC236}">
                <a16:creationId xmlns:a16="http://schemas.microsoft.com/office/drawing/2014/main" id="{A121146F-56F6-42C1-A675-73B39CEC6FF7}"/>
              </a:ext>
            </a:extLst>
          </p:cNvPr>
          <p:cNvSpPr/>
          <p:nvPr/>
        </p:nvSpPr>
        <p:spPr>
          <a:xfrm>
            <a:off x="516466" y="1543520"/>
            <a:ext cx="6993467" cy="4401205"/>
          </a:xfrm>
          <a:prstGeom prst="rect">
            <a:avLst/>
          </a:prstGeom>
        </p:spPr>
        <p:txBody>
          <a:bodyPr wrap="square" lIns="91440" tIns="45720" rIns="91440" bIns="45720" anchor="t">
            <a:spAutoFit/>
          </a:bodyPr>
          <a:lstStyle/>
          <a:p>
            <a:pPr>
              <a:spcAft>
                <a:spcPts val="1200"/>
              </a:spcAft>
            </a:pPr>
            <a:r>
              <a:rPr lang="en-AU" sz="1400" b="1" dirty="0"/>
              <a:t>Temporary closure due to COVID-19 case</a:t>
            </a:r>
          </a:p>
          <a:p>
            <a:pPr>
              <a:spcAft>
                <a:spcPts val="1200"/>
              </a:spcAft>
            </a:pPr>
            <a:r>
              <a:rPr lang="en-NZ" sz="1400" dirty="0"/>
              <a:t>On </a:t>
            </a:r>
            <a:r>
              <a:rPr lang="en-NZ" sz="1400" dirty="0">
                <a:highlight>
                  <a:srgbClr val="FFFF00"/>
                </a:highlight>
              </a:rPr>
              <a:t>[date] </a:t>
            </a:r>
            <a:r>
              <a:rPr lang="en-NZ" sz="1400" dirty="0"/>
              <a:t>someone visited our premises who has since tested positive for COVID-19. This means there is a chance that customers who visited our premises on </a:t>
            </a:r>
            <a:r>
              <a:rPr lang="en-NZ" sz="1400" dirty="0">
                <a:highlight>
                  <a:srgbClr val="FFFF00"/>
                </a:highlight>
              </a:rPr>
              <a:t>[date] </a:t>
            </a:r>
            <a:r>
              <a:rPr lang="en-NZ" sz="1400" dirty="0"/>
              <a:t>could have been exposed to the virus.</a:t>
            </a:r>
          </a:p>
          <a:p>
            <a:pPr>
              <a:spcAft>
                <a:spcPts val="1200"/>
              </a:spcAft>
            </a:pPr>
            <a:r>
              <a:rPr lang="en-NZ" sz="1400" dirty="0"/>
              <a:t>We are working with NSW Health to help identify those customers and staff who may be at risk. If you are considered at risk and need to self isolate the local Public Health Unit will contact you with advice.</a:t>
            </a:r>
          </a:p>
          <a:p>
            <a:pPr>
              <a:spcAft>
                <a:spcPts val="1200"/>
              </a:spcAft>
            </a:pPr>
            <a:r>
              <a:rPr lang="en-AU" sz="1400" dirty="0"/>
              <a:t>We are </a:t>
            </a:r>
            <a:r>
              <a:rPr lang="en-NZ" sz="1400" dirty="0"/>
              <a:t>doing all we can to ensure our premises are safe for our customers and staff.</a:t>
            </a:r>
          </a:p>
          <a:p>
            <a:pPr>
              <a:spcAft>
                <a:spcPts val="1200"/>
              </a:spcAft>
            </a:pPr>
            <a:r>
              <a:rPr lang="en-NZ" sz="1400" dirty="0"/>
              <a:t>We know this is a part of running a business during a pandemic. While we’re sad to close our doors it is the right thing to do. We are working with the public health authorities and Safe Work NSW to conduct the infection control measures required so we can open our doors again.</a:t>
            </a:r>
          </a:p>
          <a:p>
            <a:pPr>
              <a:spcAft>
                <a:spcPts val="1200"/>
              </a:spcAft>
            </a:pPr>
            <a:r>
              <a:rPr lang="en-NZ" sz="1400" dirty="0"/>
              <a:t>We thank our customers, our team and our community for your ongoing support.</a:t>
            </a:r>
          </a:p>
          <a:p>
            <a:pPr>
              <a:spcAft>
                <a:spcPts val="1200"/>
              </a:spcAft>
            </a:pPr>
            <a:r>
              <a:rPr lang="en-NZ" sz="1400" dirty="0"/>
              <a:t>Your safety and the safety of our staff will remain our number one priority.</a:t>
            </a:r>
          </a:p>
          <a:p>
            <a:pPr>
              <a:spcAft>
                <a:spcPts val="1200"/>
              </a:spcAft>
            </a:pPr>
            <a:r>
              <a:rPr lang="en-NZ" sz="1400" dirty="0"/>
              <a:t>We will be back open again soon.</a:t>
            </a:r>
          </a:p>
        </p:txBody>
      </p:sp>
      <p:pic>
        <p:nvPicPr>
          <p:cNvPr id="11" name="Picture 10">
            <a:extLst>
              <a:ext uri="{FF2B5EF4-FFF2-40B4-BE49-F238E27FC236}">
                <a16:creationId xmlns:a16="http://schemas.microsoft.com/office/drawing/2014/main" id="{B986BCCB-6A42-2849-AB5D-ADAC3A82BA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48172" y="1481046"/>
            <a:ext cx="3189514" cy="4589330"/>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12" name="TextBox 11">
            <a:extLst>
              <a:ext uri="{FF2B5EF4-FFF2-40B4-BE49-F238E27FC236}">
                <a16:creationId xmlns:a16="http://schemas.microsoft.com/office/drawing/2014/main" id="{219F653A-6141-724C-897D-E8F2FBB3D53D}"/>
              </a:ext>
            </a:extLst>
          </p:cNvPr>
          <p:cNvSpPr txBox="1"/>
          <p:nvPr/>
        </p:nvSpPr>
        <p:spPr>
          <a:xfrm>
            <a:off x="7980723" y="6107453"/>
            <a:ext cx="2196648" cy="716928"/>
          </a:xfrm>
          <a:prstGeom prst="rect">
            <a:avLst/>
          </a:prstGeom>
          <a:solidFill>
            <a:schemeClr val="bg1"/>
          </a:solidFill>
        </p:spPr>
        <p:txBody>
          <a:bodyPr wrap="square" rtlCol="0">
            <a:spAutoFit/>
          </a:bodyPr>
          <a:lstStyle/>
          <a:p>
            <a:pPr>
              <a:lnSpc>
                <a:spcPct val="200000"/>
              </a:lnSpc>
            </a:pPr>
            <a:r>
              <a:rPr lang="en-AU" sz="1100" b="1">
                <a:hlinkClick r:id="rId3"/>
              </a:rPr>
              <a:t>Link to download</a:t>
            </a:r>
            <a:endParaRPr lang="en-AU" sz="1100" b="1"/>
          </a:p>
          <a:p>
            <a:pPr>
              <a:lnSpc>
                <a:spcPct val="200000"/>
              </a:lnSpc>
            </a:pPr>
            <a:r>
              <a:rPr lang="en-AU" sz="1100" b="1">
                <a:hlinkClick r:id="rId4"/>
              </a:rPr>
              <a:t>Links to translations </a:t>
            </a:r>
            <a:endParaRPr lang="en-NZ" sz="1100" b="1"/>
          </a:p>
        </p:txBody>
      </p:sp>
    </p:spTree>
    <p:extLst>
      <p:ext uri="{BB962C8B-B14F-4D97-AF65-F5344CB8AC3E}">
        <p14:creationId xmlns:p14="http://schemas.microsoft.com/office/powerpoint/2010/main" val="172324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A24A-4970-4E3E-8E2B-D4BBFCCA063D}"/>
              </a:ext>
            </a:extLst>
          </p:cNvPr>
          <p:cNvSpPr>
            <a:spLocks noGrp="1"/>
          </p:cNvSpPr>
          <p:nvPr>
            <p:ph type="title"/>
          </p:nvPr>
        </p:nvSpPr>
        <p:spPr>
          <a:xfrm>
            <a:off x="609599" y="490684"/>
            <a:ext cx="10972800" cy="997196"/>
          </a:xfrm>
        </p:spPr>
        <p:txBody>
          <a:bodyPr/>
          <a:lstStyle/>
          <a:p>
            <a:r>
              <a:rPr lang="en-AU" dirty="0"/>
              <a:t>Example email/letter copy to send to customers on re-opening</a:t>
            </a:r>
            <a:endParaRPr lang="en-NZ" dirty="0"/>
          </a:p>
        </p:txBody>
      </p:sp>
      <p:sp>
        <p:nvSpPr>
          <p:cNvPr id="8" name="Rectangle 7">
            <a:extLst>
              <a:ext uri="{FF2B5EF4-FFF2-40B4-BE49-F238E27FC236}">
                <a16:creationId xmlns:a16="http://schemas.microsoft.com/office/drawing/2014/main" id="{A121146F-56F6-42C1-A675-73B39CEC6FF7}"/>
              </a:ext>
            </a:extLst>
          </p:cNvPr>
          <p:cNvSpPr/>
          <p:nvPr/>
        </p:nvSpPr>
        <p:spPr>
          <a:xfrm>
            <a:off x="516466" y="1543520"/>
            <a:ext cx="6993467" cy="4401205"/>
          </a:xfrm>
          <a:prstGeom prst="rect">
            <a:avLst/>
          </a:prstGeom>
        </p:spPr>
        <p:txBody>
          <a:bodyPr wrap="square" lIns="91440" tIns="45720" rIns="91440" bIns="45720" anchor="t">
            <a:spAutoFit/>
          </a:bodyPr>
          <a:lstStyle/>
          <a:p>
            <a:r>
              <a:rPr lang="en-AU" sz="1400" b="1" dirty="0"/>
              <a:t>Back in business</a:t>
            </a:r>
          </a:p>
          <a:p>
            <a:endParaRPr lang="en-AU" sz="1400" dirty="0"/>
          </a:p>
          <a:p>
            <a:r>
              <a:rPr lang="en-NZ" sz="1400" dirty="0"/>
              <a:t>We are happy to be back open from </a:t>
            </a:r>
            <a:r>
              <a:rPr lang="en-NZ" sz="1400" dirty="0">
                <a:highlight>
                  <a:srgbClr val="FFFF00"/>
                </a:highlight>
              </a:rPr>
              <a:t>[date] </a:t>
            </a:r>
            <a:r>
              <a:rPr lang="en-NZ" sz="1400" dirty="0"/>
              <a:t>and back to serving our community. We have followed all the NSW Health guidance to ensure we can safely reopen, and we assure you that we continue to be vigilant.</a:t>
            </a:r>
          </a:p>
          <a:p>
            <a:endParaRPr lang="en-NZ" sz="1400" dirty="0"/>
          </a:p>
          <a:p>
            <a:r>
              <a:rPr lang="en-AU" sz="1400" dirty="0"/>
              <a:t>[For businesses with a COVID Safe plan] </a:t>
            </a:r>
            <a:r>
              <a:rPr lang="en-NZ" sz="1400" dirty="0"/>
              <a:t>Our </a:t>
            </a:r>
            <a:r>
              <a:rPr lang="en-AU" sz="1400" dirty="0"/>
              <a:t>COVID Safe plan remains in place and your safety continues to be our priority.</a:t>
            </a:r>
            <a:endParaRPr lang="en-NZ" sz="1400" dirty="0"/>
          </a:p>
          <a:p>
            <a:endParaRPr lang="en-NZ" sz="1400" dirty="0"/>
          </a:p>
          <a:p>
            <a:r>
              <a:rPr lang="en-AU" sz="1400" dirty="0"/>
              <a:t>But we can’t do this alone. We’re asking all our customers to support the measures we have in place – these include:</a:t>
            </a:r>
          </a:p>
          <a:p>
            <a:pPr marL="171450" indent="-171450">
              <a:buFont typeface="Arial" panose="020B0604020202020204" pitchFamily="34" charset="0"/>
              <a:buChar char="•"/>
            </a:pPr>
            <a:r>
              <a:rPr lang="en-AU" sz="1400" dirty="0"/>
              <a:t>[e.g. hand sanitiser]</a:t>
            </a:r>
          </a:p>
          <a:p>
            <a:pPr marL="171450" indent="-171450">
              <a:buFont typeface="Arial" panose="020B0604020202020204" pitchFamily="34" charset="0"/>
              <a:buChar char="•"/>
            </a:pPr>
            <a:r>
              <a:rPr lang="en-AU" sz="1400" dirty="0"/>
              <a:t>[e.g. regular cleaning of all surfaces]</a:t>
            </a:r>
          </a:p>
          <a:p>
            <a:pPr marL="171450" indent="-171450">
              <a:buFont typeface="Arial" panose="020B0604020202020204" pitchFamily="34" charset="0"/>
              <a:buChar char="•"/>
            </a:pPr>
            <a:r>
              <a:rPr lang="en-AU" sz="1400" dirty="0"/>
              <a:t>[e.g. single use napkins/menus]</a:t>
            </a:r>
          </a:p>
          <a:p>
            <a:pPr marL="171450" indent="-171450">
              <a:buFont typeface="Arial" panose="020B0604020202020204" pitchFamily="34" charset="0"/>
              <a:buChar char="•"/>
            </a:pPr>
            <a:r>
              <a:rPr lang="en-AU" sz="1400" dirty="0"/>
              <a:t>[e.g. staff wear masks]</a:t>
            </a:r>
          </a:p>
          <a:p>
            <a:pPr marL="171450" indent="-171450">
              <a:buFont typeface="Arial" panose="020B0604020202020204" pitchFamily="34" charset="0"/>
              <a:buChar char="•"/>
            </a:pPr>
            <a:r>
              <a:rPr lang="en-AU" sz="1400" dirty="0"/>
              <a:t>…</a:t>
            </a:r>
          </a:p>
          <a:p>
            <a:pPr>
              <a:lnSpc>
                <a:spcPct val="200000"/>
              </a:lnSpc>
            </a:pPr>
            <a:r>
              <a:rPr lang="en-AU" sz="1400" dirty="0"/>
              <a:t>Help us keep our community safe and help NSW stay in business.</a:t>
            </a:r>
            <a:endParaRPr lang="en-NZ" sz="1400" dirty="0"/>
          </a:p>
          <a:p>
            <a:r>
              <a:rPr lang="en-NZ" sz="1400" dirty="0"/>
              <a:t>A sincere t</a:t>
            </a:r>
            <a:r>
              <a:rPr lang="en-AU" sz="1400" dirty="0"/>
              <a:t>hank you to our customers, our team and our community for your ongoing support, and we can’t wait to have you back here soon.</a:t>
            </a:r>
          </a:p>
        </p:txBody>
      </p:sp>
      <p:sp>
        <p:nvSpPr>
          <p:cNvPr id="6" name="Rectangle 5">
            <a:extLst>
              <a:ext uri="{FF2B5EF4-FFF2-40B4-BE49-F238E27FC236}">
                <a16:creationId xmlns:a16="http://schemas.microsoft.com/office/drawing/2014/main" id="{6FD04CC0-7419-6A41-83A8-564FCEC71BEF}"/>
              </a:ext>
            </a:extLst>
          </p:cNvPr>
          <p:cNvSpPr/>
          <p:nvPr/>
        </p:nvSpPr>
        <p:spPr>
          <a:xfrm>
            <a:off x="8417577" y="5490379"/>
            <a:ext cx="1683026" cy="261610"/>
          </a:xfrm>
          <a:prstGeom prst="rect">
            <a:avLst/>
          </a:prstGeom>
        </p:spPr>
        <p:txBody>
          <a:bodyPr wrap="square">
            <a:spAutoFit/>
          </a:bodyPr>
          <a:lstStyle/>
          <a:p>
            <a:r>
              <a:rPr lang="en-NZ" sz="1100" b="1">
                <a:hlinkClick r:id="rId2"/>
              </a:rPr>
              <a:t>Link to download </a:t>
            </a:r>
            <a:endParaRPr lang="en-NZ" sz="1100" b="1"/>
          </a:p>
        </p:txBody>
      </p:sp>
      <p:pic>
        <p:nvPicPr>
          <p:cNvPr id="7" name="Picture 1">
            <a:extLst>
              <a:ext uri="{FF2B5EF4-FFF2-40B4-BE49-F238E27FC236}">
                <a16:creationId xmlns:a16="http://schemas.microsoft.com/office/drawing/2014/main" id="{81575D30-A65A-674E-8830-01D501512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7577" y="1589377"/>
            <a:ext cx="2711804" cy="383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71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2933F5-AD28-2646-9E5A-C872097E27E5}"/>
              </a:ext>
            </a:extLst>
          </p:cNvPr>
          <p:cNvSpPr>
            <a:spLocks noGrp="1"/>
          </p:cNvSpPr>
          <p:nvPr>
            <p:ph type="sldNum" sz="quarter" idx="11"/>
          </p:nvPr>
        </p:nvSpPr>
        <p:spPr/>
        <p:txBody>
          <a:bodyPr/>
          <a:lstStyle/>
          <a:p>
            <a:fld id="{6445CA75-65CF-428D-AAFD-249FBBE0F4CE}" type="slidenum">
              <a:rPr lang="en-GB" smtClean="0"/>
              <a:pPr/>
              <a:t>8</a:t>
            </a:fld>
            <a:endParaRPr lang="en-GB"/>
          </a:p>
        </p:txBody>
      </p:sp>
      <p:sp>
        <p:nvSpPr>
          <p:cNvPr id="4" name="Content Placeholder 3">
            <a:extLst>
              <a:ext uri="{FF2B5EF4-FFF2-40B4-BE49-F238E27FC236}">
                <a16:creationId xmlns:a16="http://schemas.microsoft.com/office/drawing/2014/main" id="{7975F1B4-71AF-9B48-B352-A25B924BB5FC}"/>
              </a:ext>
            </a:extLst>
          </p:cNvPr>
          <p:cNvSpPr>
            <a:spLocks noGrp="1"/>
          </p:cNvSpPr>
          <p:nvPr>
            <p:ph sz="quarter" idx="4294967295"/>
          </p:nvPr>
        </p:nvSpPr>
        <p:spPr>
          <a:xfrm>
            <a:off x="4320717" y="5593933"/>
            <a:ext cx="3486150" cy="1087437"/>
          </a:xfrm>
          <a:solidFill>
            <a:schemeClr val="bg1"/>
          </a:solidFill>
        </p:spPr>
        <p:txBody>
          <a:bodyPr/>
          <a:lstStyle/>
          <a:p>
            <a:pPr lvl="1"/>
            <a:r>
              <a:rPr lang="en-NZ" sz="1200" b="1" dirty="0">
                <a:solidFill>
                  <a:schemeClr val="tx1"/>
                </a:solidFill>
              </a:rPr>
              <a:t>Post: </a:t>
            </a:r>
            <a:r>
              <a:rPr lang="en-NZ" sz="1200" dirty="0">
                <a:solidFill>
                  <a:srgbClr val="000000"/>
                </a:solidFill>
                <a:latin typeface="Arial" panose="020B0604020202020204" pitchFamily="34" charset="0"/>
                <a:cs typeface="Arial" panose="020B0604020202020204" pitchFamily="34" charset="0"/>
              </a:rPr>
              <a:t>The safety of our customers and staff is our number one priority. But we need your help. Support the measures we have in place. Stay home if you feel unwell or if you are waiting for COVID test results.</a:t>
            </a:r>
            <a:endParaRPr lang="en-GB" sz="1050" dirty="0">
              <a:solidFill>
                <a:schemeClr val="tx1"/>
              </a:solidFill>
            </a:endParaRPr>
          </a:p>
        </p:txBody>
      </p:sp>
      <p:sp>
        <p:nvSpPr>
          <p:cNvPr id="11" name="Content Placeholder 2">
            <a:extLst>
              <a:ext uri="{FF2B5EF4-FFF2-40B4-BE49-F238E27FC236}">
                <a16:creationId xmlns:a16="http://schemas.microsoft.com/office/drawing/2014/main" id="{CB76C95F-3EDC-C042-A92D-E1016499A341}"/>
              </a:ext>
            </a:extLst>
          </p:cNvPr>
          <p:cNvSpPr txBox="1">
            <a:spLocks/>
          </p:cNvSpPr>
          <p:nvPr/>
        </p:nvSpPr>
        <p:spPr>
          <a:xfrm>
            <a:off x="581390" y="1156012"/>
            <a:ext cx="10896556" cy="327823"/>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b="1">
                <a:solidFill>
                  <a:schemeClr val="tx1"/>
                </a:solidFill>
              </a:rPr>
              <a:t>To download, right click on tile and select ‘Save as picture’ or click the link above each image for a higher resolution version</a:t>
            </a:r>
            <a:endParaRPr lang="en-GB" sz="1400" b="1">
              <a:solidFill>
                <a:schemeClr val="tx1"/>
              </a:solidFill>
            </a:endParaRPr>
          </a:p>
        </p:txBody>
      </p:sp>
      <p:pic>
        <p:nvPicPr>
          <p:cNvPr id="10" name="Picture 9">
            <a:extLst>
              <a:ext uri="{FF2B5EF4-FFF2-40B4-BE49-F238E27FC236}">
                <a16:creationId xmlns:a16="http://schemas.microsoft.com/office/drawing/2014/main" id="{2A732C20-DAD2-7542-8113-1ECEB45D7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96000" y="1854062"/>
            <a:ext cx="3600000" cy="3600000"/>
          </a:xfrm>
          <a:prstGeom prst="rect">
            <a:avLst/>
          </a:prstGeom>
        </p:spPr>
      </p:pic>
      <p:sp>
        <p:nvSpPr>
          <p:cNvPr id="13" name="Content Placeholder 2">
            <a:extLst>
              <a:ext uri="{FF2B5EF4-FFF2-40B4-BE49-F238E27FC236}">
                <a16:creationId xmlns:a16="http://schemas.microsoft.com/office/drawing/2014/main" id="{760FEC72-C478-2A49-A46B-E45AA9E6EC2B}"/>
              </a:ext>
            </a:extLst>
          </p:cNvPr>
          <p:cNvSpPr txBox="1">
            <a:spLocks/>
          </p:cNvSpPr>
          <p:nvPr/>
        </p:nvSpPr>
        <p:spPr>
          <a:xfrm>
            <a:off x="4307885" y="1657526"/>
            <a:ext cx="3588115" cy="174304"/>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200" dirty="0">
                <a:solidFill>
                  <a:srgbClr val="056BA1"/>
                </a:solidFill>
                <a:hlinkClick r:id="rId4"/>
              </a:rPr>
              <a:t>Click here to download a hi-res image</a:t>
            </a:r>
            <a:endParaRPr lang="en-GB" sz="1200" dirty="0">
              <a:solidFill>
                <a:srgbClr val="056BA1"/>
              </a:solidFill>
            </a:endParaRPr>
          </a:p>
        </p:txBody>
      </p:sp>
      <p:sp>
        <p:nvSpPr>
          <p:cNvPr id="12" name="Content Placeholder 4">
            <a:extLst>
              <a:ext uri="{FF2B5EF4-FFF2-40B4-BE49-F238E27FC236}">
                <a16:creationId xmlns:a16="http://schemas.microsoft.com/office/drawing/2014/main" id="{62949985-E0E5-49E5-9A84-A754C980B7A8}"/>
              </a:ext>
            </a:extLst>
          </p:cNvPr>
          <p:cNvSpPr>
            <a:spLocks noGrp="1"/>
          </p:cNvSpPr>
          <p:nvPr/>
        </p:nvSpPr>
        <p:spPr>
          <a:xfrm>
            <a:off x="8010610" y="5561333"/>
            <a:ext cx="3600000" cy="824187"/>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200" b="1" dirty="0">
                <a:solidFill>
                  <a:schemeClr val="tx1"/>
                </a:solidFill>
              </a:rPr>
              <a:t>Post: </a:t>
            </a:r>
            <a:r>
              <a:rPr lang="en-NZ" sz="1200" dirty="0">
                <a:solidFill>
                  <a:srgbClr val="000000"/>
                </a:solidFill>
                <a:latin typeface="Arial" panose="020B0604020202020204" pitchFamily="34" charset="0"/>
                <a:cs typeface="Arial" panose="020B0604020202020204" pitchFamily="34" charset="0"/>
              </a:rPr>
              <a:t>We’re open again. Our COVID Safe plan remains in place and your safety is our priority. Help us keep our community safe and our doors open.</a:t>
            </a:r>
          </a:p>
        </p:txBody>
      </p:sp>
      <p:pic>
        <p:nvPicPr>
          <p:cNvPr id="17" name="Picture 16">
            <a:extLst>
              <a:ext uri="{FF2B5EF4-FFF2-40B4-BE49-F238E27FC236}">
                <a16:creationId xmlns:a16="http://schemas.microsoft.com/office/drawing/2014/main" id="{B7B46B7B-CD2B-44BC-AB2A-0024CA8C68F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010610" y="1864356"/>
            <a:ext cx="3600000" cy="3584482"/>
          </a:xfrm>
          <a:prstGeom prst="rect">
            <a:avLst/>
          </a:prstGeom>
        </p:spPr>
      </p:pic>
      <p:sp>
        <p:nvSpPr>
          <p:cNvPr id="18" name="Title 1">
            <a:extLst>
              <a:ext uri="{FF2B5EF4-FFF2-40B4-BE49-F238E27FC236}">
                <a16:creationId xmlns:a16="http://schemas.microsoft.com/office/drawing/2014/main" id="{F03FF169-C9CB-4F64-9C0C-449DDA47F5C9}"/>
              </a:ext>
            </a:extLst>
          </p:cNvPr>
          <p:cNvSpPr txBox="1">
            <a:spLocks/>
          </p:cNvSpPr>
          <p:nvPr/>
        </p:nvSpPr>
        <p:spPr>
          <a:xfrm>
            <a:off x="593276" y="553913"/>
            <a:ext cx="10472658" cy="4985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US" dirty="0"/>
              <a:t>Social media tiles for your channels: re-opened</a:t>
            </a:r>
          </a:p>
        </p:txBody>
      </p:sp>
      <p:pic>
        <p:nvPicPr>
          <p:cNvPr id="1026" name="Picture 2">
            <a:extLst>
              <a:ext uri="{FF2B5EF4-FFF2-40B4-BE49-F238E27FC236}">
                <a16:creationId xmlns:a16="http://schemas.microsoft.com/office/drawing/2014/main" id="{79884446-96C0-48EF-9780-99585ABEC0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596759" y="1845595"/>
            <a:ext cx="3584482" cy="360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956D798-8330-43DC-82A8-3F3E88C44452}"/>
              </a:ext>
            </a:extLst>
          </p:cNvPr>
          <p:cNvSpPr txBox="1"/>
          <p:nvPr/>
        </p:nvSpPr>
        <p:spPr>
          <a:xfrm>
            <a:off x="515325" y="5549284"/>
            <a:ext cx="3681857" cy="1200329"/>
          </a:xfrm>
          <a:prstGeom prst="rect">
            <a:avLst/>
          </a:prstGeom>
          <a:noFill/>
        </p:spPr>
        <p:txBody>
          <a:bodyPr wrap="square" lIns="91440" tIns="45720" rIns="91440" bIns="45720" anchor="t">
            <a:spAutoFit/>
          </a:bodyPr>
          <a:lstStyle/>
          <a:p>
            <a:pPr marL="0" lvl="1"/>
            <a:r>
              <a:rPr lang="en-US" sz="1200" b="1" dirty="0">
                <a:cs typeface="Arial"/>
              </a:rPr>
              <a:t>Post: </a:t>
            </a:r>
            <a:r>
              <a:rPr lang="en-AU" sz="1200" dirty="0">
                <a:solidFill>
                  <a:srgbClr val="000000"/>
                </a:solidFill>
                <a:latin typeface="Arial" panose="020B0604020202020204" pitchFamily="34" charset="0"/>
                <a:cs typeface="Arial" panose="020B0604020202020204" pitchFamily="34" charset="0"/>
              </a:rPr>
              <a:t>We are happy to be back open and serving our community. Your safety is our priority, but we can’t do it alone. The best thing you can do is be a COVID Safe customer. Follow the rules, be patient. Together, we can make a difference.</a:t>
            </a:r>
          </a:p>
          <a:p>
            <a:pPr marL="0" lvl="1"/>
            <a:endParaRPr lang="en-US" sz="1200" b="1" dirty="0">
              <a:cs typeface="Arial"/>
            </a:endParaRPr>
          </a:p>
        </p:txBody>
      </p:sp>
      <p:sp>
        <p:nvSpPr>
          <p:cNvPr id="23" name="Content Placeholder 2">
            <a:hlinkClick r:id="rId7"/>
            <a:extLst>
              <a:ext uri="{FF2B5EF4-FFF2-40B4-BE49-F238E27FC236}">
                <a16:creationId xmlns:a16="http://schemas.microsoft.com/office/drawing/2014/main" id="{62A42DDB-E35F-40CF-A95C-812C314A881A}"/>
              </a:ext>
            </a:extLst>
          </p:cNvPr>
          <p:cNvSpPr txBox="1">
            <a:spLocks/>
          </p:cNvSpPr>
          <p:nvPr/>
        </p:nvSpPr>
        <p:spPr>
          <a:xfrm>
            <a:off x="593276" y="1657526"/>
            <a:ext cx="3216163" cy="174304"/>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200" dirty="0">
                <a:solidFill>
                  <a:srgbClr val="4F4F4F"/>
                </a:solidFill>
                <a:hlinkClick r:id="rId7"/>
              </a:rPr>
              <a:t>Click here to download a hi-res image</a:t>
            </a:r>
            <a:endParaRPr lang="en-GB" sz="1200" dirty="0">
              <a:solidFill>
                <a:schemeClr val="tx1"/>
              </a:solidFill>
            </a:endParaRPr>
          </a:p>
        </p:txBody>
      </p:sp>
      <p:sp>
        <p:nvSpPr>
          <p:cNvPr id="15" name="Content Placeholder 2">
            <a:extLst>
              <a:ext uri="{FF2B5EF4-FFF2-40B4-BE49-F238E27FC236}">
                <a16:creationId xmlns:a16="http://schemas.microsoft.com/office/drawing/2014/main" id="{EA4D96FA-54F1-FB41-8AFB-CBBEEFC380B2}"/>
              </a:ext>
            </a:extLst>
          </p:cNvPr>
          <p:cNvSpPr txBox="1">
            <a:spLocks/>
          </p:cNvSpPr>
          <p:nvPr/>
        </p:nvSpPr>
        <p:spPr>
          <a:xfrm>
            <a:off x="8022495" y="1664001"/>
            <a:ext cx="3588115" cy="174304"/>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200" dirty="0">
                <a:solidFill>
                  <a:srgbClr val="056BA1"/>
                </a:solidFill>
                <a:hlinkClick r:id="rId8"/>
              </a:rPr>
              <a:t>Click here to download a hi-res image</a:t>
            </a:r>
            <a:endParaRPr lang="en-GB" sz="1200" dirty="0">
              <a:solidFill>
                <a:srgbClr val="056BA1"/>
              </a:solidFill>
            </a:endParaRPr>
          </a:p>
        </p:txBody>
      </p:sp>
    </p:spTree>
    <p:extLst>
      <p:ext uri="{BB962C8B-B14F-4D97-AF65-F5344CB8AC3E}">
        <p14:creationId xmlns:p14="http://schemas.microsoft.com/office/powerpoint/2010/main" val="103236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2933F5-AD28-2646-9E5A-C872097E27E5}"/>
              </a:ext>
            </a:extLst>
          </p:cNvPr>
          <p:cNvSpPr>
            <a:spLocks noGrp="1"/>
          </p:cNvSpPr>
          <p:nvPr>
            <p:ph type="sldNum" sz="quarter" idx="11"/>
          </p:nvPr>
        </p:nvSpPr>
        <p:spPr/>
        <p:txBody>
          <a:bodyPr/>
          <a:lstStyle/>
          <a:p>
            <a:fld id="{6445CA75-65CF-428D-AAFD-249FBBE0F4CE}" type="slidenum">
              <a:rPr lang="en-GB" smtClean="0"/>
              <a:pPr/>
              <a:t>9</a:t>
            </a:fld>
            <a:endParaRPr lang="en-GB"/>
          </a:p>
        </p:txBody>
      </p:sp>
      <p:sp>
        <p:nvSpPr>
          <p:cNvPr id="4" name="Content Placeholder 3">
            <a:extLst>
              <a:ext uri="{FF2B5EF4-FFF2-40B4-BE49-F238E27FC236}">
                <a16:creationId xmlns:a16="http://schemas.microsoft.com/office/drawing/2014/main" id="{7975F1B4-71AF-9B48-B352-A25B924BB5FC}"/>
              </a:ext>
            </a:extLst>
          </p:cNvPr>
          <p:cNvSpPr>
            <a:spLocks noGrp="1"/>
          </p:cNvSpPr>
          <p:nvPr>
            <p:ph sz="quarter" idx="4294967295"/>
          </p:nvPr>
        </p:nvSpPr>
        <p:spPr>
          <a:xfrm>
            <a:off x="4320717" y="5593933"/>
            <a:ext cx="3486150" cy="1087437"/>
          </a:xfrm>
          <a:solidFill>
            <a:schemeClr val="bg1"/>
          </a:solidFill>
        </p:spPr>
        <p:txBody>
          <a:bodyPr/>
          <a:lstStyle/>
          <a:p>
            <a:pPr lvl="1"/>
            <a:r>
              <a:rPr lang="en-NZ" sz="1200" b="1" dirty="0">
                <a:solidFill>
                  <a:schemeClr val="tx1"/>
                </a:solidFill>
              </a:rPr>
              <a:t>Post: </a:t>
            </a:r>
            <a:r>
              <a:rPr lang="en-NZ" sz="1200" dirty="0">
                <a:solidFill>
                  <a:srgbClr val="000000"/>
                </a:solidFill>
                <a:latin typeface="Arial" panose="020B0604020202020204" pitchFamily="34" charset="0"/>
                <a:cs typeface="Arial" panose="020B0604020202020204" pitchFamily="34" charset="0"/>
              </a:rPr>
              <a:t>We know this is part of running a business during a pandemic. Our doors are back open and we’re doing all we can to keep our customers and staff safe.</a:t>
            </a:r>
            <a:endParaRPr lang="en-AU" sz="1200" dirty="0">
              <a:solidFill>
                <a:srgbClr val="000000"/>
              </a:solidFill>
              <a:latin typeface="Arial" panose="020B0604020202020204" pitchFamily="34" charset="0"/>
              <a:cs typeface="Arial" panose="020B0604020202020204" pitchFamily="34" charset="0"/>
            </a:endParaRPr>
          </a:p>
          <a:p>
            <a:pPr lvl="1"/>
            <a:endParaRPr lang="en-GB" sz="1050" dirty="0">
              <a:solidFill>
                <a:schemeClr val="tx1"/>
              </a:solidFill>
            </a:endParaRPr>
          </a:p>
        </p:txBody>
      </p:sp>
      <p:sp>
        <p:nvSpPr>
          <p:cNvPr id="11" name="Content Placeholder 2">
            <a:extLst>
              <a:ext uri="{FF2B5EF4-FFF2-40B4-BE49-F238E27FC236}">
                <a16:creationId xmlns:a16="http://schemas.microsoft.com/office/drawing/2014/main" id="{CB76C95F-3EDC-C042-A92D-E1016499A341}"/>
              </a:ext>
            </a:extLst>
          </p:cNvPr>
          <p:cNvSpPr txBox="1">
            <a:spLocks/>
          </p:cNvSpPr>
          <p:nvPr/>
        </p:nvSpPr>
        <p:spPr>
          <a:xfrm>
            <a:off x="581390" y="1156012"/>
            <a:ext cx="10896556" cy="327823"/>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b="1">
                <a:solidFill>
                  <a:schemeClr val="tx1"/>
                </a:solidFill>
              </a:rPr>
              <a:t>To download, right click on tile and select ‘Save as picture’ or click the link above each image for a higher resolution version</a:t>
            </a:r>
            <a:endParaRPr lang="en-GB" sz="1400" b="1">
              <a:solidFill>
                <a:schemeClr val="tx1"/>
              </a:solidFill>
            </a:endParaRPr>
          </a:p>
        </p:txBody>
      </p:sp>
      <p:pic>
        <p:nvPicPr>
          <p:cNvPr id="10" name="Picture 9">
            <a:extLst>
              <a:ext uri="{FF2B5EF4-FFF2-40B4-BE49-F238E27FC236}">
                <a16:creationId xmlns:a16="http://schemas.microsoft.com/office/drawing/2014/main" id="{2A732C20-DAD2-7542-8113-1ECEB45D7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96000" y="1854062"/>
            <a:ext cx="3600000" cy="3600000"/>
          </a:xfrm>
          <a:prstGeom prst="rect">
            <a:avLst/>
          </a:prstGeom>
        </p:spPr>
      </p:pic>
      <p:sp>
        <p:nvSpPr>
          <p:cNvPr id="13" name="Content Placeholder 2">
            <a:extLst>
              <a:ext uri="{FF2B5EF4-FFF2-40B4-BE49-F238E27FC236}">
                <a16:creationId xmlns:a16="http://schemas.microsoft.com/office/drawing/2014/main" id="{760FEC72-C478-2A49-A46B-E45AA9E6EC2B}"/>
              </a:ext>
            </a:extLst>
          </p:cNvPr>
          <p:cNvSpPr txBox="1">
            <a:spLocks/>
          </p:cNvSpPr>
          <p:nvPr/>
        </p:nvSpPr>
        <p:spPr>
          <a:xfrm>
            <a:off x="4307885" y="1657526"/>
            <a:ext cx="3588115" cy="174304"/>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200" dirty="0">
                <a:solidFill>
                  <a:srgbClr val="056BA1"/>
                </a:solidFill>
                <a:hlinkClick r:id="rId4"/>
              </a:rPr>
              <a:t>Click here to download a hi-res image</a:t>
            </a:r>
            <a:endParaRPr lang="en-GB" sz="1200" dirty="0">
              <a:solidFill>
                <a:srgbClr val="056BA1"/>
              </a:solidFill>
            </a:endParaRPr>
          </a:p>
        </p:txBody>
      </p:sp>
      <p:sp>
        <p:nvSpPr>
          <p:cNvPr id="12" name="Content Placeholder 4">
            <a:extLst>
              <a:ext uri="{FF2B5EF4-FFF2-40B4-BE49-F238E27FC236}">
                <a16:creationId xmlns:a16="http://schemas.microsoft.com/office/drawing/2014/main" id="{62949985-E0E5-49E5-9A84-A754C980B7A8}"/>
              </a:ext>
            </a:extLst>
          </p:cNvPr>
          <p:cNvSpPr>
            <a:spLocks noGrp="1"/>
          </p:cNvSpPr>
          <p:nvPr/>
        </p:nvSpPr>
        <p:spPr>
          <a:xfrm>
            <a:off x="8010610" y="5561333"/>
            <a:ext cx="3600000" cy="824187"/>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200" b="1" dirty="0">
                <a:solidFill>
                  <a:schemeClr val="tx1"/>
                </a:solidFill>
              </a:rPr>
              <a:t>Post: </a:t>
            </a:r>
            <a:r>
              <a:rPr lang="en-NZ" sz="1200" dirty="0">
                <a:solidFill>
                  <a:srgbClr val="000000"/>
                </a:solidFill>
                <a:latin typeface="Arial" panose="020B0604020202020204" pitchFamily="34" charset="0"/>
                <a:cs typeface="Arial" panose="020B0604020202020204" pitchFamily="34" charset="0"/>
              </a:rPr>
              <a:t>Simple things can make a difference and help keep businesses like ours open. Wash your hands thoroughly, if you feel unwell stay in and get tested. We can all play a role.</a:t>
            </a:r>
          </a:p>
          <a:p>
            <a:pPr lvl="1"/>
            <a:endParaRPr lang="en-NZ" sz="1200" dirty="0">
              <a:solidFill>
                <a:srgbClr val="000000"/>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B7B46B7B-CD2B-44BC-AB2A-0024CA8C68F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018369" y="1864356"/>
            <a:ext cx="3584482" cy="3584482"/>
          </a:xfrm>
          <a:prstGeom prst="rect">
            <a:avLst/>
          </a:prstGeom>
        </p:spPr>
      </p:pic>
      <p:sp>
        <p:nvSpPr>
          <p:cNvPr id="18" name="Title 1">
            <a:extLst>
              <a:ext uri="{FF2B5EF4-FFF2-40B4-BE49-F238E27FC236}">
                <a16:creationId xmlns:a16="http://schemas.microsoft.com/office/drawing/2014/main" id="{F03FF169-C9CB-4F64-9C0C-449DDA47F5C9}"/>
              </a:ext>
            </a:extLst>
          </p:cNvPr>
          <p:cNvSpPr txBox="1">
            <a:spLocks/>
          </p:cNvSpPr>
          <p:nvPr/>
        </p:nvSpPr>
        <p:spPr>
          <a:xfrm>
            <a:off x="593275" y="553913"/>
            <a:ext cx="10725513"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US" sz="3200" dirty="0"/>
              <a:t>Social media tiles for your channels (non-branded)</a:t>
            </a:r>
          </a:p>
        </p:txBody>
      </p:sp>
      <p:pic>
        <p:nvPicPr>
          <p:cNvPr id="1026" name="Picture 2">
            <a:extLst>
              <a:ext uri="{FF2B5EF4-FFF2-40B4-BE49-F238E27FC236}">
                <a16:creationId xmlns:a16="http://schemas.microsoft.com/office/drawing/2014/main" id="{79884446-96C0-48EF-9780-99585ABEC0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596759" y="1861013"/>
            <a:ext cx="3584482" cy="356916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956D798-8330-43DC-82A8-3F3E88C44452}"/>
              </a:ext>
            </a:extLst>
          </p:cNvPr>
          <p:cNvSpPr txBox="1"/>
          <p:nvPr/>
        </p:nvSpPr>
        <p:spPr>
          <a:xfrm>
            <a:off x="515325" y="5549284"/>
            <a:ext cx="3681857" cy="830997"/>
          </a:xfrm>
          <a:prstGeom prst="rect">
            <a:avLst/>
          </a:prstGeom>
          <a:noFill/>
        </p:spPr>
        <p:txBody>
          <a:bodyPr wrap="square" lIns="91440" tIns="45720" rIns="91440" bIns="45720" anchor="t">
            <a:spAutoFit/>
          </a:bodyPr>
          <a:lstStyle/>
          <a:p>
            <a:pPr fontAlgn="base"/>
            <a:r>
              <a:rPr lang="en-US" sz="1200" b="1" dirty="0">
                <a:cs typeface="Arial"/>
              </a:rPr>
              <a:t>Post: </a:t>
            </a:r>
            <a:r>
              <a:rPr lang="en-AU" sz="1200" dirty="0">
                <a:solidFill>
                  <a:srgbClr val="000000"/>
                </a:solidFill>
                <a:latin typeface="Arial" panose="020B0604020202020204" pitchFamily="34" charset="0"/>
                <a:cs typeface="Arial" panose="020B0604020202020204" pitchFamily="34" charset="0"/>
              </a:rPr>
              <a:t>We’re excited to be back open and serving our community. Pay us a visit and see the measures we have in place to keep you safe.</a:t>
            </a:r>
          </a:p>
          <a:p>
            <a:pPr marL="0" lvl="1"/>
            <a:endParaRPr lang="en-US" sz="1200" b="1" dirty="0">
              <a:cs typeface="Arial"/>
            </a:endParaRPr>
          </a:p>
        </p:txBody>
      </p:sp>
      <p:sp>
        <p:nvSpPr>
          <p:cNvPr id="23" name="Content Placeholder 2">
            <a:extLst>
              <a:ext uri="{FF2B5EF4-FFF2-40B4-BE49-F238E27FC236}">
                <a16:creationId xmlns:a16="http://schemas.microsoft.com/office/drawing/2014/main" id="{62A42DDB-E35F-40CF-A95C-812C314A881A}"/>
              </a:ext>
            </a:extLst>
          </p:cNvPr>
          <p:cNvSpPr txBox="1">
            <a:spLocks/>
          </p:cNvSpPr>
          <p:nvPr/>
        </p:nvSpPr>
        <p:spPr>
          <a:xfrm>
            <a:off x="593276" y="1657526"/>
            <a:ext cx="3216163" cy="174304"/>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200" dirty="0">
                <a:solidFill>
                  <a:srgbClr val="4F4F4F"/>
                </a:solidFill>
                <a:hlinkClick r:id="rId7"/>
              </a:rPr>
              <a:t>Click here to download a hi-res image</a:t>
            </a:r>
            <a:endParaRPr lang="en-GB" sz="1200" dirty="0">
              <a:solidFill>
                <a:schemeClr val="tx1"/>
              </a:solidFill>
            </a:endParaRPr>
          </a:p>
        </p:txBody>
      </p:sp>
      <p:sp>
        <p:nvSpPr>
          <p:cNvPr id="15" name="Content Placeholder 2">
            <a:extLst>
              <a:ext uri="{FF2B5EF4-FFF2-40B4-BE49-F238E27FC236}">
                <a16:creationId xmlns:a16="http://schemas.microsoft.com/office/drawing/2014/main" id="{EA4D96FA-54F1-FB41-8AFB-CBBEEFC380B2}"/>
              </a:ext>
            </a:extLst>
          </p:cNvPr>
          <p:cNvSpPr txBox="1">
            <a:spLocks/>
          </p:cNvSpPr>
          <p:nvPr/>
        </p:nvSpPr>
        <p:spPr>
          <a:xfrm>
            <a:off x="8022495" y="1664001"/>
            <a:ext cx="3588115" cy="174304"/>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200" dirty="0">
                <a:solidFill>
                  <a:srgbClr val="056BA1"/>
                </a:solidFill>
                <a:hlinkClick r:id="rId8"/>
              </a:rPr>
              <a:t>Click here to download a hi-res image</a:t>
            </a:r>
            <a:endParaRPr lang="en-GB" sz="1200" dirty="0">
              <a:solidFill>
                <a:srgbClr val="056BA1"/>
              </a:solidFill>
            </a:endParaRPr>
          </a:p>
        </p:txBody>
      </p:sp>
    </p:spTree>
    <p:extLst>
      <p:ext uri="{BB962C8B-B14F-4D97-AF65-F5344CB8AC3E}">
        <p14:creationId xmlns:p14="http://schemas.microsoft.com/office/powerpoint/2010/main" val="233885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NSW Government | Premier &amp; Cabinet">
  <a:themeElements>
    <a:clrScheme name="Custom 8">
      <a:dk1>
        <a:srgbClr val="000000"/>
      </a:dk1>
      <a:lt1>
        <a:srgbClr val="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4F4F4F"/>
      </a:hlink>
      <a:folHlink>
        <a:srgbClr val="4F4F4F"/>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 GOV Template" id="{2553F4E2-87D0-C24C-A843-18A7E9B8EFCE}" vid="{C00EE640-6DBB-5643-AEBB-74F9E08BCCC5}"/>
    </a:ext>
  </a:extLst>
</a:theme>
</file>

<file path=ppt/theme/theme2.xml><?xml version="1.0" encoding="utf-8"?>
<a:theme xmlns:a="http://schemas.openxmlformats.org/drawingml/2006/main" name="NSW Government | Premier &amp; Cabinet">
  <a:themeElements>
    <a:clrScheme name="Custom 8">
      <a:dk1>
        <a:srgbClr val="000000"/>
      </a:dk1>
      <a:lt1>
        <a:srgbClr val="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4F4F4F"/>
      </a:hlink>
      <a:folHlink>
        <a:srgbClr val="4F4F4F"/>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 GOV Template" id="{2553F4E2-87D0-C24C-A843-18A7E9B8EFCE}" vid="{C00EE640-6DBB-5643-AEBB-74F9E08BCCC5}"/>
    </a:ext>
  </a:extLst>
</a:theme>
</file>

<file path=ppt/theme/theme3.xml><?xml version="1.0" encoding="utf-8"?>
<a:theme xmlns:a="http://schemas.openxmlformats.org/drawingml/2006/main" name="1_NSW Government | Premier &amp; Cabinet">
  <a:themeElements>
    <a:clrScheme name="Custom 2">
      <a:dk1>
        <a:srgbClr val="000000"/>
      </a:dk1>
      <a:lt1>
        <a:srgbClr val="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D7153A"/>
      </a:hlink>
      <a:folHlink>
        <a:srgbClr val="D7153A"/>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 GOV Template" id="{2553F4E2-87D0-C24C-A843-18A7E9B8EFCE}" vid="{C00EE640-6DBB-5643-AEBB-74F9E08BCCC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etadata xmlns="http://www.objective.com/ecm/document/metadata/4E3871FEBC3EDC3EE0531950520A6160" version="1.0.0">
  <systemFields>
    <field name="Objective-Id">
      <value order="0">A2421569</value>
    </field>
    <field name="Objective-Title">
      <value order="0">Powerpoint template with NSW gov logo</value>
    </field>
    <field name="Objective-Description">
      <value order="0"/>
    </field>
    <field name="Objective-CreationStamp">
      <value order="0">2018-02-06T22:56:11Z</value>
    </field>
    <field name="Objective-IsApproved">
      <value order="0">false</value>
    </field>
    <field name="Objective-IsPublished">
      <value order="0">true</value>
    </field>
    <field name="Objective-DatePublished">
      <value order="0">2018-11-09T03:58:21Z</value>
    </field>
    <field name="Objective-ModificationStamp">
      <value order="0">2018-11-09T03:58:21Z</value>
    </field>
    <field name="Objective-Owner">
      <value order="0">Hansni Bhagani</value>
    </field>
    <field name="Objective-Path">
      <value order="0">Objective Global Folder:10. Templates:Branding, Templates and Style Guides</value>
    </field>
    <field name="Objective-Parent">
      <value order="0">Branding, Templates and Style Guides</value>
    </field>
    <field name="Objective-State">
      <value order="0">Published</value>
    </field>
    <field name="Objective-VersionId">
      <value order="0">vA4904045</value>
    </field>
    <field name="Objective-Version">
      <value order="0">2.0</value>
    </field>
    <field name="Objective-VersionNumber">
      <value order="0">5</value>
    </field>
    <field name="Objective-VersionComment">
      <value order="0"/>
    </field>
    <field name="Objective-FileNumber">
      <value order="0">qA332719</value>
    </field>
    <field name="Objective-Classification">
      <value order="0"/>
    </field>
    <field name="Objective-Caveats">
      <value order="0"/>
    </field>
  </systemFields>
  <catalogues>
    <catalogue name="Document Type Catalogue" type="type" ori="id:cA17">
      <field name="Objective-Sensitivity Label">
        <value order="0">None</value>
      </field>
      <field name="Objective-Approval Status">
        <value order="0">Never Submitted</value>
      </field>
      <field name="Objective-Document Type">
        <value order="0">Standard Document / Other (SD)</value>
      </field>
      <field name="Objective-Approval History">
        <value order="0"/>
      </field>
      <field name="Objective-Print and Dispatch Instructions">
        <value order="0"/>
      </field>
      <field name="Objective-Submitted By">
        <value order="0"/>
      </field>
      <field name="Objective-Shared By">
        <value order="0"/>
      </field>
      <field name="Objective-Approval Due">
        <value order="0"/>
      </field>
      <field name="Objective-Current Approver">
        <value order="0"/>
      </field>
      <field name="Objective-Document Tag(s)">
        <value order="0"/>
      </field>
      <field name="Objective-Print and Dispatch Approach">
        <value order="0"/>
      </field>
      <field name="Objective-Approval Date">
        <value order="0"/>
      </field>
    </catalogue>
  </catalogues>
</metadata>
</file>

<file path=customXml/item4.xml><?xml version="1.0" encoding="utf-8"?>
<ct:contentTypeSchema xmlns:ct="http://schemas.microsoft.com/office/2006/metadata/contentType" xmlns:ma="http://schemas.microsoft.com/office/2006/metadata/properties/metaAttributes" ct:_="" ma:_="" ma:contentTypeName="Document" ma:contentTypeID="0x010100A894F4B80B1BA54DAA75B9B6B630D632" ma:contentTypeVersion="11" ma:contentTypeDescription="Create a new document." ma:contentTypeScope="" ma:versionID="4ab3ead1a36b81542868f4b1e33ae630">
  <xsd:schema xmlns:xsd="http://www.w3.org/2001/XMLSchema" xmlns:xs="http://www.w3.org/2001/XMLSchema" xmlns:p="http://schemas.microsoft.com/office/2006/metadata/properties" xmlns:ns2="fb9c4900-d907-4c57-a8fa-3c0410c0daa7" xmlns:ns3="5904bcfc-9164-41cd-ae7f-b4b915779ab4" targetNamespace="http://schemas.microsoft.com/office/2006/metadata/properties" ma:root="true" ma:fieldsID="47343888d090ca841995237fd40109a6" ns2:_="" ns3:_="">
    <xsd:import namespace="fb9c4900-d907-4c57-a8fa-3c0410c0daa7"/>
    <xsd:import namespace="5904bcfc-9164-41cd-ae7f-b4b915779a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c4900-d907-4c57-a8fa-3c0410c0da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04bcfc-9164-41cd-ae7f-b4b915779a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ED61F6-11BA-492C-8409-3C431886B64A}">
  <ds:schemaRefs>
    <ds:schemaRef ds:uri="http://schemas.microsoft.com/sharepoint/v3/contenttype/forms"/>
  </ds:schemaRefs>
</ds:datastoreItem>
</file>

<file path=customXml/itemProps2.xml><?xml version="1.0" encoding="utf-8"?>
<ds:datastoreItem xmlns:ds="http://schemas.openxmlformats.org/officeDocument/2006/customXml" ds:itemID="{EEC5C831-B85A-4E3F-B03C-E83BC06B4F2B}">
  <ds:schemaRefs>
    <ds:schemaRef ds:uri="56180218-c09a-4d1a-a624-572025e13eea"/>
    <ds:schemaRef ds:uri="9a6b6c0d-206b-4e23-af4a-ec99f5df39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4E3871FEBC3EDC3EE0531950520A6160"/>
  </ds:schemaRefs>
</ds:datastoreItem>
</file>

<file path=customXml/itemProps4.xml><?xml version="1.0" encoding="utf-8"?>
<ds:datastoreItem xmlns:ds="http://schemas.openxmlformats.org/officeDocument/2006/customXml" ds:itemID="{4BF2123F-ED47-444B-A72B-2BF15FDD3B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9c4900-d907-4c57-a8fa-3c0410c0daa7"/>
    <ds:schemaRef ds:uri="5904bcfc-9164-41cd-ae7f-b4b915779a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TotalTime>
  <Words>1706</Words>
  <Application>Microsoft Office PowerPoint</Application>
  <PresentationFormat>Widescreen</PresentationFormat>
  <Paragraphs>122</Paragraphs>
  <Slides>14</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14</vt:i4>
      </vt:variant>
    </vt:vector>
  </HeadingPairs>
  <TitlesOfParts>
    <vt:vector size="20" baseType="lpstr">
      <vt:lpstr>Arial</vt:lpstr>
      <vt:lpstr>Calibri</vt:lpstr>
      <vt:lpstr>Wingdings</vt:lpstr>
      <vt:lpstr>2_NSW Government | Premier &amp; Cabinet</vt:lpstr>
      <vt:lpstr>NSW Government | Premier &amp; Cabinet</vt:lpstr>
      <vt:lpstr>1_NSW Government | Premier &amp; Cabinet</vt:lpstr>
      <vt:lpstr>If a business is linked to a COVID case</vt:lpstr>
      <vt:lpstr>Contents</vt:lpstr>
      <vt:lpstr>Summary of action steps</vt:lpstr>
      <vt:lpstr>Summary of action steps</vt:lpstr>
      <vt:lpstr>Communicating to staff and customers</vt:lpstr>
      <vt:lpstr>Example email/letter copy to send to customers on closure</vt:lpstr>
      <vt:lpstr>Example email/letter copy to send to customers on re-opening</vt:lpstr>
      <vt:lpstr>PowerPoint Presentation</vt:lpstr>
      <vt:lpstr>PowerPoint Presentation</vt:lpstr>
      <vt:lpstr>Additional messaging for impacted businesses</vt:lpstr>
      <vt:lpstr>Implementing infection control</vt:lpstr>
      <vt:lpstr>Update: hygiene and cleaning</vt:lpstr>
      <vt:lpstr>Information on infection control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Inserting a new layout</dc:title>
  <dc:creator>NSW Government</dc:creator>
  <cp:lastModifiedBy>Emma McMahon</cp:lastModifiedBy>
  <cp:revision>19</cp:revision>
  <cp:lastPrinted>2021-06-26T03:31:30Z</cp:lastPrinted>
  <dcterms:created xsi:type="dcterms:W3CDTF">2019-06-28T02:23:46Z</dcterms:created>
  <dcterms:modified xsi:type="dcterms:W3CDTF">2021-08-11T11:44:45Z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A2421569</vt:lpwstr>
  </property>
  <property fmtid="{D5CDD505-2E9C-101B-9397-08002B2CF9AE}" pid="4" name="Objective-Title">
    <vt:lpwstr>Powerpoint template with NSW gov logo</vt:lpwstr>
  </property>
  <property fmtid="{D5CDD505-2E9C-101B-9397-08002B2CF9AE}" pid="5" name="Objective-Description">
    <vt:lpwstr/>
  </property>
  <property fmtid="{D5CDD505-2E9C-101B-9397-08002B2CF9AE}" pid="6" name="Objective-CreationStamp">
    <vt:filetime>2018-02-08T02:11:15Z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2018-11-09T03:58:21Z</vt:filetime>
  </property>
  <property fmtid="{D5CDD505-2E9C-101B-9397-08002B2CF9AE}" pid="10" name="Objective-ModificationStamp">
    <vt:filetime>2018-11-09T03:58:21Z</vt:filetime>
  </property>
  <property fmtid="{D5CDD505-2E9C-101B-9397-08002B2CF9AE}" pid="11" name="Objective-Owner">
    <vt:lpwstr>Hansni Bhagani</vt:lpwstr>
  </property>
  <property fmtid="{D5CDD505-2E9C-101B-9397-08002B2CF9AE}" pid="12" name="Objective-Path">
    <vt:lpwstr>Objective Global Folder:10. Templates:Branding, Templates and Style Guides:</vt:lpwstr>
  </property>
  <property fmtid="{D5CDD505-2E9C-101B-9397-08002B2CF9AE}" pid="13" name="Objective-Parent">
    <vt:lpwstr>Branding, Templates and Style Guides</vt:lpwstr>
  </property>
  <property fmtid="{D5CDD505-2E9C-101B-9397-08002B2CF9AE}" pid="14" name="Objective-State">
    <vt:lpwstr>Published</vt:lpwstr>
  </property>
  <property fmtid="{D5CDD505-2E9C-101B-9397-08002B2CF9AE}" pid="15" name="Objective-VersionId">
    <vt:lpwstr>vA4904045</vt:lpwstr>
  </property>
  <property fmtid="{D5CDD505-2E9C-101B-9397-08002B2CF9AE}" pid="16" name="Objective-Version">
    <vt:lpwstr>2.0</vt:lpwstr>
  </property>
  <property fmtid="{D5CDD505-2E9C-101B-9397-08002B2CF9AE}" pid="17" name="Objective-VersionNumber">
    <vt:r8>5</vt:r8>
  </property>
  <property fmtid="{D5CDD505-2E9C-101B-9397-08002B2CF9AE}" pid="18" name="Objective-VersionComment">
    <vt:lpwstr/>
  </property>
  <property fmtid="{D5CDD505-2E9C-101B-9397-08002B2CF9AE}" pid="19" name="Objective-FileNumber">
    <vt:lpwstr>DPC15/02479</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Approval Status">
    <vt:lpwstr>Never Submitted</vt:lpwstr>
  </property>
  <property fmtid="{D5CDD505-2E9C-101B-9397-08002B2CF9AE}" pid="23" name="Objective-Document Type">
    <vt:lpwstr>Standard Document / Other (SD)</vt:lpwstr>
  </property>
  <property fmtid="{D5CDD505-2E9C-101B-9397-08002B2CF9AE}" pid="24" name="Objective-Sensitivity Label">
    <vt:lpwstr>None</vt:lpwstr>
  </property>
  <property fmtid="{D5CDD505-2E9C-101B-9397-08002B2CF9AE}" pid="25" name="Objective-Approval History">
    <vt:lpwstr/>
  </property>
  <property fmtid="{D5CDD505-2E9C-101B-9397-08002B2CF9AE}" pid="26" name="Objective-Print and Dispatch Instructions">
    <vt:lpwstr/>
  </property>
  <property fmtid="{D5CDD505-2E9C-101B-9397-08002B2CF9AE}" pid="27" name="Objective-Submitted By">
    <vt:lpwstr/>
  </property>
  <property fmtid="{D5CDD505-2E9C-101B-9397-08002B2CF9AE}" pid="28" name="Objective-Approval Due">
    <vt:lpwstr/>
  </property>
  <property fmtid="{D5CDD505-2E9C-101B-9397-08002B2CF9AE}" pid="29" name="Objective-Current Approver">
    <vt:lpwstr/>
  </property>
  <property fmtid="{D5CDD505-2E9C-101B-9397-08002B2CF9AE}" pid="30" name="Objective-Document Tag(s)">
    <vt:lpwstr/>
  </property>
  <property fmtid="{D5CDD505-2E9C-101B-9397-08002B2CF9AE}" pid="31" name="Objective-Print and Dispatch Approach">
    <vt:lpwstr/>
  </property>
  <property fmtid="{D5CDD505-2E9C-101B-9397-08002B2CF9AE}" pid="32" name="Objective-Approval Date">
    <vt:lpwstr/>
  </property>
  <property fmtid="{D5CDD505-2E9C-101B-9397-08002B2CF9AE}" pid="33" name="Objective-Comment">
    <vt:lpwstr/>
  </property>
  <property fmtid="{D5CDD505-2E9C-101B-9397-08002B2CF9AE}" pid="34" name="Objective-Sensitivity Label [system]">
    <vt:lpwstr>None</vt:lpwstr>
  </property>
  <property fmtid="{D5CDD505-2E9C-101B-9397-08002B2CF9AE}" pid="35" name="Objective-Document Type [system]">
    <vt:lpwstr>Standard Document / Other (SD)</vt:lpwstr>
  </property>
  <property fmtid="{D5CDD505-2E9C-101B-9397-08002B2CF9AE}" pid="36" name="Objective-Approval Status [system]">
    <vt:lpwstr>Never Submitted</vt:lpwstr>
  </property>
  <property fmtid="{D5CDD505-2E9C-101B-9397-08002B2CF9AE}" pid="37" name="Objective-Approval Due [system]">
    <vt:lpwstr/>
  </property>
  <property fmtid="{D5CDD505-2E9C-101B-9397-08002B2CF9AE}" pid="38" name="Objective-Approval Date [system]">
    <vt:lpwstr/>
  </property>
  <property fmtid="{D5CDD505-2E9C-101B-9397-08002B2CF9AE}" pid="39" name="Objective-Submitted By [system]">
    <vt:lpwstr/>
  </property>
  <property fmtid="{D5CDD505-2E9C-101B-9397-08002B2CF9AE}" pid="40" name="Objective-Current Approver [system]">
    <vt:lpwstr/>
  </property>
  <property fmtid="{D5CDD505-2E9C-101B-9397-08002B2CF9AE}" pid="41" name="Objective-Approval History [system]">
    <vt:lpwstr/>
  </property>
  <property fmtid="{D5CDD505-2E9C-101B-9397-08002B2CF9AE}" pid="42" name="Objective-Print and Dispatch Approach [system]">
    <vt:lpwstr/>
  </property>
  <property fmtid="{D5CDD505-2E9C-101B-9397-08002B2CF9AE}" pid="43" name="Objective-Print and Dispatch Instructions [system]">
    <vt:lpwstr/>
  </property>
  <property fmtid="{D5CDD505-2E9C-101B-9397-08002B2CF9AE}" pid="44" name="Objective-Document Tag(s) [system]">
    <vt:lpwstr/>
  </property>
  <property fmtid="{D5CDD505-2E9C-101B-9397-08002B2CF9AE}" pid="45" name="Objective-Shared By">
    <vt:lpwstr/>
  </property>
  <property fmtid="{D5CDD505-2E9C-101B-9397-08002B2CF9AE}" pid="46" name="Objective-Shared By [system]">
    <vt:lpwstr/>
  </property>
  <property fmtid="{D5CDD505-2E9C-101B-9397-08002B2CF9AE}" pid="47" name="ContentTypeId">
    <vt:lpwstr>0x010100A894F4B80B1BA54DAA75B9B6B630D632</vt:lpwstr>
  </property>
</Properties>
</file>